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65" r:id="rId3"/>
    <p:sldId id="261" r:id="rId4"/>
    <p:sldId id="268" r:id="rId5"/>
    <p:sldId id="273" r:id="rId6"/>
    <p:sldId id="270" r:id="rId7"/>
    <p:sldId id="262" r:id="rId8"/>
    <p:sldId id="264" r:id="rId9"/>
    <p:sldId id="271" r:id="rId10"/>
    <p:sldId id="272" r:id="rId11"/>
  </p:sldIdLst>
  <p:sldSz cx="9144000" cy="6858000" type="screen4x3"/>
  <p:notesSz cx="6858000" cy="9144000"/>
  <p:defaultTextStyle>
    <a:defPPr>
      <a:defRPr lang="nn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6043" autoAdjust="0"/>
  </p:normalViewPr>
  <p:slideViewPr>
    <p:cSldViewPr snapToGrid="0" snapToObjects="1">
      <p:cViewPr varScale="1">
        <p:scale>
          <a:sx n="69" d="100"/>
          <a:sy n="69" d="100"/>
        </p:scale>
        <p:origin x="-19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n-NO" dirty="0">
              <a:latin typeface="Arial" pitchFamily="34" charset="0"/>
            </a:endParaRPr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10E7342-4673-48F3-A312-291235E49FD9}" type="datetime1">
              <a:rPr lang="nn-NO">
                <a:latin typeface="Arial" pitchFamily="34" charset="0"/>
              </a:rPr>
              <a:pPr/>
              <a:t>29.09.2015</a:t>
            </a:fld>
            <a:endParaRPr lang="nn-NO" dirty="0">
              <a:latin typeface="Arial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n-NO" dirty="0">
              <a:latin typeface="Arial" pitchFamily="34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BF7B519-3ADB-429A-9F2A-4A6C47698012}" type="slidenum">
              <a:rPr lang="nn-NO">
                <a:latin typeface="Arial" pitchFamily="34" charset="0"/>
              </a:rPr>
              <a:pPr/>
              <a:t>‹#›</a:t>
            </a:fld>
            <a:endParaRPr lang="nn-NO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2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nn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04EB60CC-B24A-472F-8524-AE3BC8DB8CF9}" type="datetime1">
              <a:rPr lang="nn-NO" smtClean="0"/>
              <a:pPr/>
              <a:t>29.09.2015</a:t>
            </a:fld>
            <a:endParaRPr lang="nn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n-NO" noProof="0" dirty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 smtClean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nn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00F8E68-F9BC-46D8-B849-4A3808FB851D}" type="slidenum">
              <a:rPr lang="nn-NO" smtClean="0"/>
              <a:pPr/>
              <a:t>‹#›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701741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Ta inn endring i 2002 reindyrking av tilsynsfunksjon</a:t>
            </a:r>
          </a:p>
          <a:p>
            <a:endParaRPr lang="nb-NO" dirty="0" smtClean="0"/>
          </a:p>
          <a:p>
            <a:r>
              <a:rPr lang="nb-NO" dirty="0" err="1" smtClean="0"/>
              <a:t>Direktorate</a:t>
            </a:r>
            <a:r>
              <a:rPr lang="nb-NO" dirty="0" smtClean="0"/>
              <a:t> policy </a:t>
            </a:r>
            <a:r>
              <a:rPr lang="nb-NO" dirty="0" err="1" smtClean="0"/>
              <a:t>execution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8E68-F9BC-46D8-B849-4A3808FB851D}" type="slidenum">
              <a:rPr lang="nn-NO" smtClean="0"/>
              <a:pPr/>
              <a:t>3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428617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Få</a:t>
            </a:r>
            <a:r>
              <a:rPr lang="nb-NO" baseline="0" dirty="0" smtClean="0"/>
              <a:t> fram at Norge er </a:t>
            </a:r>
            <a:r>
              <a:rPr lang="nb-NO" baseline="0" dirty="0" err="1" smtClean="0"/>
              <a:t>eit</a:t>
            </a:r>
            <a:r>
              <a:rPr lang="nb-NO" baseline="0" dirty="0" smtClean="0"/>
              <a:t> langstrakt land med lange </a:t>
            </a:r>
            <a:r>
              <a:rPr lang="nb-NO" baseline="0" dirty="0" err="1" smtClean="0"/>
              <a:t>reiseavstandar</a:t>
            </a:r>
            <a:r>
              <a:rPr lang="nb-NO" baseline="0" dirty="0" smtClean="0"/>
              <a:t>. Mange sjukehus og </a:t>
            </a:r>
            <a:r>
              <a:rPr lang="nb-NO" baseline="0" dirty="0" err="1" smtClean="0"/>
              <a:t>kommunar</a:t>
            </a:r>
            <a:r>
              <a:rPr lang="nb-NO" baseline="0" dirty="0" smtClean="0"/>
              <a:t>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F8E68-F9BC-46D8-B849-4A3808FB851D}" type="slidenum">
              <a:rPr lang="nn-NO" smtClean="0"/>
              <a:pPr/>
              <a:t>7</a:t>
            </a:fld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84954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0000" y="2520000"/>
            <a:ext cx="8424000" cy="964800"/>
          </a:xfrm>
        </p:spPr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0000" y="3599999"/>
            <a:ext cx="8424000" cy="2880175"/>
          </a:xfrm>
        </p:spPr>
        <p:txBody>
          <a:bodyPr>
            <a:noAutofit/>
          </a:bodyPr>
          <a:lstStyle>
            <a:lvl1pPr marL="0" indent="0" algn="l">
              <a:buNone/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 smtClean="0"/>
              <a:t>Klikk for å redigere undertittelstil i malen</a:t>
            </a:r>
            <a:endParaRPr lang="nb-NO" noProof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A949D8-4D52-438C-A413-4C2EDEEA23D4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C56A4-9C0D-4C89-B4D5-90CB3071F6AA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4A01D-4E84-4D49-ACFD-A0A9F13796E4}" type="slidenum">
              <a:rPr lang="nb-NO" noProof="0" smtClean="0"/>
              <a:pPr/>
              <a:t>‹#›</a:t>
            </a:fld>
            <a:endParaRPr lang="nb-NO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60000" y="2520000"/>
            <a:ext cx="4111200" cy="3960000"/>
          </a:xfrm>
        </p:spPr>
        <p:txBody>
          <a:bodyPr>
            <a:noAutofit/>
          </a:bodyPr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80000" y="2519999"/>
            <a:ext cx="4111200" cy="3960000"/>
          </a:xfrm>
        </p:spPr>
        <p:txBody>
          <a:bodyPr/>
          <a:lstStyle>
            <a:lvl1pPr>
              <a:buFont typeface="Arial"/>
              <a:buChar char="•"/>
              <a:defRPr sz="22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0A95A6-BFEF-4DE7-A35D-F4235EB918C4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C01E7-D748-45C9-8C37-0A626AB0308D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Klikk for å redigere tittelstil</a:t>
            </a:r>
            <a:endParaRPr lang="nb-NO" noProof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60000" y="2520000"/>
            <a:ext cx="4111200" cy="720000"/>
          </a:xfrm>
        </p:spPr>
        <p:txBody>
          <a:bodyPr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60000" y="3420000"/>
            <a:ext cx="4111200" cy="3060000"/>
          </a:xfrm>
        </p:spPr>
        <p:txBody>
          <a:bodyPr>
            <a:normAutofit/>
          </a:bodyPr>
          <a:lstStyle>
            <a:lvl1pPr>
              <a:buFont typeface="Arial"/>
              <a:buChar char="•"/>
              <a:defRPr sz="1800"/>
            </a:lvl1pPr>
            <a:lvl2pPr>
              <a:buFont typeface="Arial"/>
              <a:buChar char="•"/>
              <a:defRPr sz="1800">
                <a:latin typeface="Arial" pitchFamily="34" charset="0"/>
              </a:defRPr>
            </a:lvl2pPr>
            <a:lvl3pPr>
              <a:buFont typeface="Arial"/>
              <a:buChar char="•"/>
              <a:defRPr sz="1800">
                <a:latin typeface="Arial" pitchFamily="34" charset="0"/>
              </a:defRPr>
            </a:lvl3pPr>
            <a:lvl4pPr>
              <a:buFont typeface="Arial"/>
              <a:buChar char="•"/>
              <a:defRPr sz="1800">
                <a:latin typeface="Arial" pitchFamily="34" charset="0"/>
              </a:defRPr>
            </a:lvl4pPr>
            <a:lvl5pPr>
              <a:buFont typeface="Arial"/>
              <a:buChar char="•"/>
              <a:defRPr sz="18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80000" y="2520000"/>
            <a:ext cx="4111200" cy="720000"/>
          </a:xfrm>
        </p:spPr>
        <p:txBody>
          <a:bodyPr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80000" y="3420000"/>
            <a:ext cx="4111200" cy="3060000"/>
          </a:xfrm>
        </p:spPr>
        <p:txBody>
          <a:bodyPr>
            <a:noAutofit/>
          </a:bodyPr>
          <a:lstStyle>
            <a:lvl1pPr>
              <a:buFont typeface="Arial"/>
              <a:buChar char="•"/>
              <a:defRPr sz="1800" b="0" i="0">
                <a:latin typeface="Arial"/>
                <a:cs typeface="Arial"/>
              </a:defRPr>
            </a:lvl1pPr>
            <a:lvl2pPr>
              <a:buFont typeface="Arial"/>
              <a:buChar char="•"/>
              <a:defRPr sz="1800" b="0" i="0">
                <a:latin typeface="Arial"/>
                <a:cs typeface="Arial"/>
              </a:defRPr>
            </a:lvl2pPr>
            <a:lvl3pPr>
              <a:buFont typeface="Arial"/>
              <a:buChar char="•"/>
              <a:defRPr sz="1800" b="0" i="0">
                <a:latin typeface="Arial"/>
                <a:cs typeface="Arial"/>
              </a:defRPr>
            </a:lvl3pPr>
            <a:lvl4pPr>
              <a:buFont typeface="Arial"/>
              <a:buChar char="•"/>
              <a:defRPr sz="1800" b="0" i="0">
                <a:latin typeface="Arial"/>
                <a:cs typeface="Arial"/>
              </a:defRPr>
            </a:lvl4pPr>
            <a:lvl5pPr>
              <a:buFont typeface="Arial"/>
              <a:buChar char="•"/>
              <a:defRPr sz="1800" b="0" i="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F21BF-4FBA-450C-8225-0CCA3BD5B928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5D930-5EFD-4161-9552-32825A1DF310}" type="slidenum">
              <a:rPr lang="nb-NO" noProof="0" smtClean="0"/>
              <a:pPr/>
              <a:t>‹#›</a:t>
            </a:fld>
            <a:endParaRPr lang="nb-NO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360363" y="1439863"/>
            <a:ext cx="842327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360363" y="2519363"/>
            <a:ext cx="8431212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60363" y="6538913"/>
            <a:ext cx="2159000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cs typeface="Arial" charset="0"/>
              </a:defRPr>
            </a:lvl1pPr>
          </a:lstStyle>
          <a:p>
            <a:fld id="{5DBE6A9C-89C1-47DD-89E2-E5FDBAB1EC92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19363" y="6538913"/>
            <a:ext cx="4111625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cs typeface="Arial" charset="0"/>
              </a:defRPr>
            </a:lvl1pPr>
          </a:lstStyle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630988" y="6538913"/>
            <a:ext cx="2160587" cy="17938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cs typeface="Arial" charset="0"/>
              </a:defRPr>
            </a:lvl1pPr>
          </a:lstStyle>
          <a:p>
            <a:fld id="{D5F78CE0-4685-4390-894A-8766B4D942C7}" type="slidenum">
              <a:rPr lang="nb-NO" noProof="0" smtClean="0"/>
              <a:pPr/>
              <a:t>‹#›</a:t>
            </a:fld>
            <a:endParaRPr lang="nb-NO" noProof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60363" y="360363"/>
            <a:ext cx="6657076" cy="539750"/>
          </a:xfrm>
          <a:prstGeom prst="rect">
            <a:avLst/>
          </a:prstGeom>
          <a:solidFill>
            <a:srgbClr val="F3F3F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b-NO" noProof="0" dirty="0">
              <a:latin typeface="Arial" pitchFamily="34" charset="0"/>
              <a:ea typeface="+mn-ea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668064" y="360363"/>
            <a:ext cx="1349375" cy="539750"/>
            <a:chOff x="5634038" y="360363"/>
            <a:chExt cx="1349375" cy="539750"/>
          </a:xfrm>
        </p:grpSpPr>
        <p:sp>
          <p:nvSpPr>
            <p:cNvPr id="8" name="Rectangle 12"/>
            <p:cNvSpPr>
              <a:spLocks noChangeArrowheads="1"/>
            </p:cNvSpPr>
            <p:nvPr userDrawn="1"/>
          </p:nvSpPr>
          <p:spPr bwMode="auto">
            <a:xfrm>
              <a:off x="6713538" y="360363"/>
              <a:ext cx="269875" cy="269875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 userDrawn="1"/>
          </p:nvSpPr>
          <p:spPr bwMode="auto">
            <a:xfrm>
              <a:off x="6443663" y="360363"/>
              <a:ext cx="269875" cy="269875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 userDrawn="1"/>
          </p:nvSpPr>
          <p:spPr bwMode="auto">
            <a:xfrm>
              <a:off x="6173788" y="360363"/>
              <a:ext cx="269875" cy="26987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 userDrawn="1"/>
          </p:nvSpPr>
          <p:spPr bwMode="auto">
            <a:xfrm>
              <a:off x="5903913" y="360363"/>
              <a:ext cx="269875" cy="26987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5634038" y="360363"/>
              <a:ext cx="269875" cy="269875"/>
            </a:xfrm>
            <a:prstGeom prst="rect">
              <a:avLst/>
            </a:prstGeom>
            <a:solidFill>
              <a:srgbClr val="E6E6E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>
              <a:off x="6713538" y="630238"/>
              <a:ext cx="269875" cy="269875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4" name="Rectangle 19"/>
            <p:cNvSpPr>
              <a:spLocks noChangeArrowheads="1"/>
            </p:cNvSpPr>
            <p:nvPr userDrawn="1"/>
          </p:nvSpPr>
          <p:spPr bwMode="auto">
            <a:xfrm>
              <a:off x="6443663" y="630238"/>
              <a:ext cx="269875" cy="269875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5" name="Rectangle 20"/>
            <p:cNvSpPr>
              <a:spLocks noChangeArrowheads="1"/>
            </p:cNvSpPr>
            <p:nvPr userDrawn="1"/>
          </p:nvSpPr>
          <p:spPr bwMode="auto">
            <a:xfrm>
              <a:off x="6173788" y="630238"/>
              <a:ext cx="269875" cy="269875"/>
            </a:xfrm>
            <a:prstGeom prst="rect">
              <a:avLst/>
            </a:prstGeom>
            <a:solidFill>
              <a:srgbClr val="D9D9D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  <p:sp>
          <p:nvSpPr>
            <p:cNvPr id="16" name="Rectangle 21"/>
            <p:cNvSpPr>
              <a:spLocks noChangeArrowheads="1"/>
            </p:cNvSpPr>
            <p:nvPr userDrawn="1"/>
          </p:nvSpPr>
          <p:spPr bwMode="auto">
            <a:xfrm>
              <a:off x="5903913" y="630238"/>
              <a:ext cx="269875" cy="269875"/>
            </a:xfrm>
            <a:prstGeom prst="rect">
              <a:avLst/>
            </a:prstGeom>
            <a:solidFill>
              <a:srgbClr val="E6E6E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nb-NO" noProof="0" dirty="0">
                <a:latin typeface="Arial" pitchFamily="34" charset="0"/>
                <a:ea typeface="+mn-ea"/>
              </a:endParaRPr>
            </a:p>
          </p:txBody>
        </p:sp>
      </p:grpSp>
      <p:pic>
        <p:nvPicPr>
          <p:cNvPr id="1041" name="Bilde 17" descr="BM_Logo_undertekst_2_rgb_1795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7439" y="360364"/>
            <a:ext cx="1774136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2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Organization </a:t>
            </a:r>
            <a:r>
              <a:rPr lang="nb-NO" dirty="0" err="1" smtClean="0"/>
              <a:t>of</a:t>
            </a:r>
            <a:r>
              <a:rPr lang="nb-NO" dirty="0" smtClean="0"/>
              <a:t> Norwegian Board </a:t>
            </a:r>
            <a:r>
              <a:rPr lang="nb-NO" dirty="0" err="1" smtClean="0"/>
              <a:t>of</a:t>
            </a:r>
            <a:r>
              <a:rPr lang="nb-NO" dirty="0" smtClean="0"/>
              <a:t> Health </a:t>
            </a:r>
            <a:r>
              <a:rPr lang="nb-NO" dirty="0" err="1" smtClean="0"/>
              <a:t>Supervision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8" name="Undertit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Einar Hovlid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49D8-4D52-438C-A413-4C2EDEEA23D4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56A4-9C0D-4C89-B4D5-90CB3071F6AA}" type="slidenum">
              <a:rPr lang="nb-NO" noProof="0" smtClean="0"/>
              <a:pPr/>
              <a:t>1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267796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Individual</a:t>
            </a:r>
            <a:r>
              <a:rPr lang="nb-NO" dirty="0" smtClean="0"/>
              <a:t> cases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Complaints from patients the main source for individual cases handled by the supervision authority</a:t>
            </a:r>
          </a:p>
          <a:p>
            <a:endParaRPr lang="en-US" dirty="0" smtClean="0"/>
          </a:p>
          <a:p>
            <a:r>
              <a:rPr lang="en-US" dirty="0" smtClean="0"/>
              <a:t>Number of cases </a:t>
            </a:r>
            <a:r>
              <a:rPr lang="en-US" dirty="0" smtClean="0"/>
              <a:t>has </a:t>
            </a:r>
            <a:r>
              <a:rPr lang="en-US" dirty="0" smtClean="0"/>
              <a:t>doubled over the recent years</a:t>
            </a:r>
          </a:p>
          <a:p>
            <a:endParaRPr lang="en-US" dirty="0" smtClean="0"/>
          </a:p>
          <a:p>
            <a:r>
              <a:rPr lang="en-US" dirty="0" smtClean="0"/>
              <a:t>Patient have been granted rights as a party in these </a:t>
            </a:r>
            <a:r>
              <a:rPr lang="en-US" dirty="0" smtClean="0"/>
              <a:t>cases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Increasing expectation to the thoroughness of investigation in each </a:t>
            </a:r>
            <a:r>
              <a:rPr lang="en-US" dirty="0" smtClean="0"/>
              <a:t>case</a:t>
            </a:r>
          </a:p>
          <a:p>
            <a:endParaRPr lang="en-US" dirty="0" smtClean="0"/>
          </a:p>
          <a:p>
            <a:r>
              <a:rPr lang="en-US" dirty="0"/>
              <a:t>No more resources</a:t>
            </a:r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10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340094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0000" y="1461667"/>
            <a:ext cx="8424000" cy="96480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0000" y="2895601"/>
            <a:ext cx="8424000" cy="358457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Norwegian Board of Health Supervision is a national public institution organized under </a:t>
            </a:r>
            <a:r>
              <a:rPr lang="en-US" dirty="0" smtClean="0"/>
              <a:t>four different ministries.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is mandated by the Norwegian Parliament to ensure that </a:t>
            </a:r>
            <a:r>
              <a:rPr lang="en-US" dirty="0" smtClean="0"/>
              <a:t>services regarding health care, social care and child welfare are </a:t>
            </a:r>
            <a:r>
              <a:rPr lang="en-US" dirty="0"/>
              <a:t>provided in accordance with legal requirements. </a:t>
            </a:r>
            <a:endParaRPr lang="en-US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49D8-4D52-438C-A413-4C2EDEEA23D4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56A4-9C0D-4C89-B4D5-90CB3071F6AA}" type="slidenum">
              <a:rPr lang="nb-NO" noProof="0" smtClean="0"/>
              <a:pPr/>
              <a:t>2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02789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59" y="2018371"/>
            <a:ext cx="8512426" cy="4185089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3</a:t>
            </a:fld>
            <a:endParaRPr lang="nb-NO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1145059"/>
            <a:ext cx="8423275" cy="1260004"/>
          </a:xfrm>
        </p:spPr>
        <p:txBody>
          <a:bodyPr/>
          <a:lstStyle/>
          <a:p>
            <a:pPr algn="ctr"/>
            <a:r>
              <a:rPr lang="nb-NO" b="0" dirty="0" smtClean="0"/>
              <a:t>Norwegian Board </a:t>
            </a:r>
            <a:r>
              <a:rPr lang="nb-NO" b="0" dirty="0" err="1" smtClean="0"/>
              <a:t>of</a:t>
            </a:r>
            <a:r>
              <a:rPr lang="nb-NO" b="0" dirty="0" smtClean="0"/>
              <a:t> Health </a:t>
            </a:r>
            <a:r>
              <a:rPr lang="nb-NO" b="0" dirty="0" err="1" smtClean="0"/>
              <a:t>Supervision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b="0" dirty="0" smtClean="0"/>
              <a:t>Statens helsetilsyn</a:t>
            </a:r>
            <a:r>
              <a:rPr lang="nb-NO" sz="1600" b="0" dirty="0" smtClean="0"/>
              <a:t/>
            </a:r>
            <a:br>
              <a:rPr lang="nb-NO" sz="1600" b="0" dirty="0" smtClean="0"/>
            </a:br>
            <a:r>
              <a:rPr lang="nb-NO" sz="1000" b="0" dirty="0" smtClean="0"/>
              <a:t> </a:t>
            </a:r>
            <a:r>
              <a:rPr lang="nb-NO" sz="1600" b="0" dirty="0" smtClean="0"/>
              <a:t/>
            </a:r>
            <a:br>
              <a:rPr lang="nb-NO" sz="1600" b="0" dirty="0" smtClean="0"/>
            </a:br>
            <a:r>
              <a:rPr lang="nb-NO" sz="2000" b="0" dirty="0" err="1" smtClean="0"/>
              <a:t>Organisation</a:t>
            </a:r>
            <a:r>
              <a:rPr lang="nb-NO" sz="2000" b="0" dirty="0" smtClean="0"/>
              <a:t>, </a:t>
            </a:r>
            <a:r>
              <a:rPr lang="nb-NO" sz="2000" b="0" dirty="0" err="1" smtClean="0"/>
              <a:t>October</a:t>
            </a:r>
            <a:r>
              <a:rPr lang="nb-NO" sz="2000" b="0" dirty="0" smtClean="0"/>
              <a:t> 2015</a:t>
            </a:r>
            <a:endParaRPr lang="nb-NO" sz="2000" b="0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2665124"/>
            <a:ext cx="8431212" cy="3669289"/>
          </a:xfrm>
        </p:spPr>
      </p:pic>
    </p:spTree>
    <p:extLst>
      <p:ext uri="{BB962C8B-B14F-4D97-AF65-F5344CB8AC3E}">
        <p14:creationId xmlns:p14="http://schemas.microsoft.com/office/powerpoint/2010/main" val="587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400" dirty="0" smtClean="0"/>
              <a:t>the </a:t>
            </a:r>
            <a:r>
              <a:rPr lang="en-US" sz="2400" dirty="0"/>
              <a:t>superior supervision authority shall lay down requirements for:</a:t>
            </a:r>
            <a:endParaRPr lang="nb-NO" sz="2400" dirty="0"/>
          </a:p>
          <a:p>
            <a:pPr lvl="1"/>
            <a:r>
              <a:rPr lang="en-US" dirty="0"/>
              <a:t>the supervision carried out by the Offices of the County Governors to monitor whether services meet the statutory requirements</a:t>
            </a:r>
            <a:endParaRPr lang="nb-NO" dirty="0"/>
          </a:p>
          <a:p>
            <a:pPr lvl="1"/>
            <a:r>
              <a:rPr lang="en-US" dirty="0"/>
              <a:t>how complaints regarding the right to receive services are dealt with</a:t>
            </a:r>
            <a:endParaRPr lang="nb-NO" dirty="0"/>
          </a:p>
          <a:p>
            <a:pPr lvl="0"/>
            <a:r>
              <a:rPr lang="en-US" sz="2400" dirty="0"/>
              <a:t>deal with individual cases concerning serious deficiencies in services, in which administrative reactions against the services or against health personnel may be </a:t>
            </a:r>
            <a:r>
              <a:rPr lang="en-US" sz="2400" dirty="0" smtClean="0"/>
              <a:t>appropriate</a:t>
            </a:r>
          </a:p>
          <a:p>
            <a:r>
              <a:rPr lang="en-US" sz="2400" dirty="0"/>
              <a:t>monitor provision of services, in relation to the population’s needs and the community’s requirements for </a:t>
            </a:r>
            <a:r>
              <a:rPr lang="en-US" sz="2400" dirty="0" smtClean="0"/>
              <a:t>services</a:t>
            </a:r>
            <a:endParaRPr lang="nb-NO" sz="2400" dirty="0"/>
          </a:p>
          <a:p>
            <a:pPr lvl="0"/>
            <a:r>
              <a:rPr lang="en-US" sz="2400" dirty="0"/>
              <a:t>inform the government administration, the services and the public about the results of supervision</a:t>
            </a:r>
            <a:endParaRPr lang="nb-NO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5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29763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Recent</a:t>
            </a:r>
            <a:r>
              <a:rPr lang="nb-NO" dirty="0" smtClean="0"/>
              <a:t> </a:t>
            </a:r>
            <a:r>
              <a:rPr lang="nb-NO" dirty="0" err="1" smtClean="0"/>
              <a:t>changes</a:t>
            </a:r>
            <a:r>
              <a:rPr lang="nb-NO" dirty="0" smtClean="0"/>
              <a:t> - 2013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Change</a:t>
            </a:r>
            <a:r>
              <a:rPr lang="nb-NO" dirty="0" smtClean="0"/>
              <a:t> in </a:t>
            </a:r>
            <a:r>
              <a:rPr lang="nb-NO" dirty="0" err="1" smtClean="0"/>
              <a:t>department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endParaRPr lang="nb-NO" dirty="0" smtClean="0"/>
          </a:p>
          <a:p>
            <a:pPr lvl="1"/>
            <a:r>
              <a:rPr lang="nb-NO" dirty="0" smtClean="0"/>
              <a:t>From: </a:t>
            </a:r>
            <a:r>
              <a:rPr lang="nb-NO" dirty="0" err="1" smtClean="0"/>
              <a:t>Planned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 and </a:t>
            </a:r>
            <a:r>
              <a:rPr lang="nb-NO" dirty="0" err="1" smtClean="0"/>
              <a:t>incident</a:t>
            </a:r>
            <a:r>
              <a:rPr lang="nb-NO" dirty="0" smtClean="0"/>
              <a:t> </a:t>
            </a:r>
            <a:r>
              <a:rPr lang="nb-NO" dirty="0" err="1" smtClean="0"/>
              <a:t>investigation</a:t>
            </a:r>
            <a:endParaRPr lang="nb-NO" dirty="0" smtClean="0"/>
          </a:p>
          <a:p>
            <a:pPr lvl="1"/>
            <a:r>
              <a:rPr lang="nb-NO" dirty="0" smtClean="0"/>
              <a:t>To:  </a:t>
            </a:r>
            <a:r>
              <a:rPr lang="nb-NO" dirty="0" err="1" smtClean="0"/>
              <a:t>Municipality</a:t>
            </a:r>
            <a:r>
              <a:rPr lang="nb-NO" dirty="0" smtClean="0"/>
              <a:t> and </a:t>
            </a:r>
            <a:r>
              <a:rPr lang="nb-NO" dirty="0" err="1" smtClean="0"/>
              <a:t>specialized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endParaRPr lang="nb-NO" dirty="0" smtClean="0"/>
          </a:p>
          <a:p>
            <a:pPr lvl="1"/>
            <a:endParaRPr lang="nb-NO" dirty="0"/>
          </a:p>
          <a:p>
            <a:r>
              <a:rPr lang="nb-NO" dirty="0" err="1" smtClean="0"/>
              <a:t>Advantage</a:t>
            </a:r>
            <a:endParaRPr lang="nb-NO" dirty="0" smtClean="0"/>
          </a:p>
          <a:p>
            <a:pPr lvl="1"/>
            <a:r>
              <a:rPr lang="nb-NO" dirty="0" smtClean="0"/>
              <a:t>More </a:t>
            </a:r>
            <a:r>
              <a:rPr lang="nb-NO" dirty="0" err="1" smtClean="0"/>
              <a:t>holistic</a:t>
            </a:r>
            <a:r>
              <a:rPr lang="nb-NO" dirty="0" smtClean="0"/>
              <a:t> </a:t>
            </a:r>
            <a:r>
              <a:rPr lang="nb-NO" dirty="0" err="1" smtClean="0"/>
              <a:t>approach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services</a:t>
            </a:r>
          </a:p>
          <a:p>
            <a:pPr lvl="1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6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191299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468" y="1006590"/>
            <a:ext cx="4504466" cy="5473585"/>
          </a:xfr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  <p:sp>
        <p:nvSpPr>
          <p:cNvPr id="3" name="TekstSylinder 2"/>
          <p:cNvSpPr txBox="1"/>
          <p:nvPr/>
        </p:nvSpPr>
        <p:spPr>
          <a:xfrm>
            <a:off x="6757639" y="5967244"/>
            <a:ext cx="2129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Source: Kartverket</a:t>
            </a: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01805" y="412595"/>
            <a:ext cx="612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18 </a:t>
            </a:r>
            <a:r>
              <a:rPr lang="nb-NO" sz="2400" b="1" dirty="0" err="1" smtClean="0"/>
              <a:t>county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governors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281570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County</a:t>
            </a:r>
            <a:r>
              <a:rPr lang="nb-NO" dirty="0" smtClean="0"/>
              <a:t> </a:t>
            </a:r>
            <a:r>
              <a:rPr lang="nb-NO" dirty="0" err="1" smtClean="0"/>
              <a:t>governors</a:t>
            </a:r>
            <a:r>
              <a:rPr lang="nb-NO" dirty="0" smtClean="0"/>
              <a:t> – </a:t>
            </a:r>
            <a:r>
              <a:rPr lang="nb-NO" dirty="0" err="1" smtClean="0"/>
              <a:t>main</a:t>
            </a:r>
            <a:r>
              <a:rPr lang="nb-NO" dirty="0" smtClean="0"/>
              <a:t> </a:t>
            </a:r>
            <a:r>
              <a:rPr lang="nb-NO" dirty="0" err="1" smtClean="0"/>
              <a:t>tasks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Policy execution on regional level</a:t>
            </a:r>
          </a:p>
          <a:p>
            <a:r>
              <a:rPr lang="en-US" dirty="0" smtClean="0"/>
              <a:t>Guidance to the services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8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168822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County</a:t>
            </a:r>
            <a:r>
              <a:rPr lang="nb-NO" dirty="0" smtClean="0"/>
              <a:t> </a:t>
            </a:r>
            <a:r>
              <a:rPr lang="nb-NO" dirty="0" err="1" smtClean="0"/>
              <a:t>governors</a:t>
            </a:r>
            <a:r>
              <a:rPr lang="nb-NO" dirty="0" smtClean="0"/>
              <a:t> - </a:t>
            </a:r>
            <a:r>
              <a:rPr lang="nb-NO" dirty="0" err="1" smtClean="0"/>
              <a:t>challanges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Proximity and context knowledge about the services </a:t>
            </a: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versus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Standardized practice in how supervision activities are performed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Adequate </a:t>
            </a:r>
            <a:r>
              <a:rPr lang="en-US" sz="2400" dirty="0" err="1" smtClean="0"/>
              <a:t>competance</a:t>
            </a:r>
            <a:endParaRPr lang="en-US" sz="2400" dirty="0" smtClean="0"/>
          </a:p>
          <a:p>
            <a:pPr lvl="1"/>
            <a:r>
              <a:rPr lang="en-US" sz="2400" dirty="0" smtClean="0"/>
              <a:t>Combining different roles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2BF52-328A-44B4-A0D2-5078395810D0}" type="datetime2">
              <a:rPr lang="nb-NO" noProof="0" smtClean="0"/>
              <a:pPr/>
              <a:t>tirsdag, 29. september 2015</a:t>
            </a:fld>
            <a:endParaRPr lang="nb-NO" noProof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noProof="0" smtClean="0"/>
              <a:t>Foredrag av Statens helsetilsyn</a:t>
            </a:r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A01D-4E84-4D49-ACFD-A0A9F13796E4}" type="slidenum">
              <a:rPr lang="nb-NO" noProof="0" smtClean="0"/>
              <a:pPr/>
              <a:t>9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444136250"/>
      </p:ext>
    </p:extLst>
  </p:cSld>
  <p:clrMapOvr>
    <a:masterClrMapping/>
  </p:clrMapOvr>
</p:sld>
</file>

<file path=ppt/theme/theme1.xml><?xml version="1.0" encoding="utf-8"?>
<a:theme xmlns:a="http://schemas.openxmlformats.org/drawingml/2006/main" name="Helsetilsynet_2007">
  <a:themeElements>
    <a:clrScheme name="Helsetilynet">
      <a:dk1>
        <a:sysClr val="windowText" lastClr="000000"/>
      </a:dk1>
      <a:lt1>
        <a:sysClr val="window" lastClr="FFFFFF"/>
      </a:lt1>
      <a:dk2>
        <a:srgbClr val="041A1D"/>
      </a:dk2>
      <a:lt2>
        <a:srgbClr val="DCDCDC"/>
      </a:lt2>
      <a:accent1>
        <a:srgbClr val="CC0033"/>
      </a:accent1>
      <a:accent2>
        <a:srgbClr val="06180F"/>
      </a:accent2>
      <a:accent3>
        <a:srgbClr val="509325"/>
      </a:accent3>
      <a:accent4>
        <a:srgbClr val="525051"/>
      </a:accent4>
      <a:accent5>
        <a:srgbClr val="958F8F"/>
      </a:accent5>
      <a:accent6>
        <a:srgbClr val="DCDCDC"/>
      </a:accent6>
      <a:hlink>
        <a:srgbClr val="CC0033"/>
      </a:hlink>
      <a:folHlink>
        <a:srgbClr val="041A1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2"/>
            </a:gs>
            <a:gs pos="100000">
              <a:schemeClr val="bg2"/>
            </a:gs>
          </a:gsLst>
        </a:gra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Helsetilsynet_2007 [Skrivebeskyttet]" id="{391C1D03-5C82-4F12-AA90-B8DD1BDB4F06}" vid="{B2B4C93D-4EF1-42E7-9904-6B448A36BFB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Helsetilsynet</Template>
  <TotalTime>703</TotalTime>
  <Words>359</Words>
  <Application>Microsoft Office PowerPoint</Application>
  <PresentationFormat>On-screen Show (4:3)</PresentationFormat>
  <Paragraphs>82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Helsetilsynet_2007</vt:lpstr>
      <vt:lpstr>Organization of Norwegian Board of Health Supervision </vt:lpstr>
      <vt:lpstr>PowerPoint Presentation</vt:lpstr>
      <vt:lpstr>PowerPoint Presentation</vt:lpstr>
      <vt:lpstr>Norwegian Board of Health Supervision Statens helsetilsyn   Organisation, October 2015</vt:lpstr>
      <vt:lpstr>Main tasks</vt:lpstr>
      <vt:lpstr>Recent changes - 2013</vt:lpstr>
      <vt:lpstr>PowerPoint Presentation</vt:lpstr>
      <vt:lpstr>County governors – main tasks</vt:lpstr>
      <vt:lpstr>County governors - challanges</vt:lpstr>
      <vt:lpstr>Individual cases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Magne Braaten</dc:creator>
  <cp:lastModifiedBy>install</cp:lastModifiedBy>
  <cp:revision>19</cp:revision>
  <dcterms:created xsi:type="dcterms:W3CDTF">2015-09-22T11:21:54Z</dcterms:created>
  <dcterms:modified xsi:type="dcterms:W3CDTF">2015-09-29T05:41:06Z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