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2" r:id="rId2"/>
    <p:sldId id="413" r:id="rId3"/>
    <p:sldId id="420" r:id="rId4"/>
    <p:sldId id="415" r:id="rId5"/>
    <p:sldId id="416" r:id="rId6"/>
    <p:sldId id="417" r:id="rId7"/>
    <p:sldId id="419" r:id="rId8"/>
  </p:sldIdLst>
  <p:sldSz cx="9144000" cy="6858000" type="screen4x3"/>
  <p:notesSz cx="6858000" cy="9144000"/>
  <p:defaultTextStyle>
    <a:defPPr>
      <a:defRPr lang="nn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ddels stil 2 - aks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30" autoAdjust="0"/>
  </p:normalViewPr>
  <p:slideViewPr>
    <p:cSldViewPr snapToGrid="0" snapToObjects="1">
      <p:cViewPr varScale="1">
        <p:scale>
          <a:sx n="65" d="100"/>
          <a:sy n="65" d="100"/>
        </p:scale>
        <p:origin x="-21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n-NO" dirty="0">
              <a:latin typeface="Arial" pitchFamily="34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10E7342-4673-48F3-A312-291235E49FD9}" type="datetime1">
              <a:rPr lang="nn-NO">
                <a:latin typeface="Arial" pitchFamily="34" charset="0"/>
              </a:rPr>
              <a:pPr/>
              <a:t>28.09.2015</a:t>
            </a:fld>
            <a:endParaRPr lang="nn-NO" dirty="0">
              <a:latin typeface="Arial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n-NO" dirty="0">
              <a:latin typeface="Arial" pitchFamily="34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BF7B519-3ADB-429A-9F2A-4A6C47698012}" type="slidenum">
              <a:rPr lang="nn-NO">
                <a:latin typeface="Arial" pitchFamily="34" charset="0"/>
              </a:rPr>
              <a:pPr/>
              <a:t>‹#›</a:t>
            </a:fld>
            <a:endParaRPr lang="nn-NO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016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nn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04EB60CC-B24A-472F-8524-AE3BC8DB8CF9}" type="datetime1">
              <a:rPr lang="nn-NO" smtClean="0"/>
              <a:pPr/>
              <a:t>28.09.2015</a:t>
            </a:fld>
            <a:endParaRPr lang="nn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n-NO" noProof="0" dirty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 smtClean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nn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00F8E68-F9BC-46D8-B849-4A3808FB851D}" type="slidenum">
              <a:rPr lang="nn-NO" smtClean="0"/>
              <a:pPr/>
              <a:t>‹#›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45729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Den </a:t>
            </a:r>
            <a:r>
              <a:rPr lang="en-US" b="1" dirty="0" err="1" smtClean="0"/>
              <a:t>engelske</a:t>
            </a:r>
            <a:r>
              <a:rPr lang="en-US" b="1" dirty="0" smtClean="0"/>
              <a:t> “</a:t>
            </a:r>
            <a:r>
              <a:rPr lang="en-US" b="1" dirty="0" err="1" smtClean="0"/>
              <a:t>riksrevisjonen</a:t>
            </a:r>
            <a:r>
              <a:rPr lang="en-US" b="1" dirty="0" smtClean="0"/>
              <a:t>” </a:t>
            </a:r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nyleg</a:t>
            </a:r>
            <a:r>
              <a:rPr lang="en-US" b="1" dirty="0" smtClean="0"/>
              <a:t> </a:t>
            </a:r>
            <a:r>
              <a:rPr lang="en-US" b="1" dirty="0" err="1" smtClean="0"/>
              <a:t>evaluerte</a:t>
            </a:r>
            <a:r>
              <a:rPr lang="en-US" b="1" dirty="0" smtClean="0"/>
              <a:t> </a:t>
            </a:r>
            <a:r>
              <a:rPr lang="en-US" b="1" dirty="0" err="1" smtClean="0"/>
              <a:t>det</a:t>
            </a:r>
            <a:r>
              <a:rPr lang="en-US" b="1" dirty="0" smtClean="0"/>
              <a:t> “</a:t>
            </a:r>
            <a:r>
              <a:rPr lang="en-US" b="1" dirty="0" err="1" smtClean="0"/>
              <a:t>engelske</a:t>
            </a:r>
            <a:r>
              <a:rPr lang="en-US" b="1" dirty="0" smtClean="0"/>
              <a:t> </a:t>
            </a:r>
            <a:r>
              <a:rPr lang="en-US" b="1" dirty="0" err="1" smtClean="0"/>
              <a:t>helsetilsynet</a:t>
            </a:r>
            <a:r>
              <a:rPr lang="en-US" b="1" baseline="0" dirty="0" smtClean="0"/>
              <a:t> “ </a:t>
            </a:r>
            <a:r>
              <a:rPr lang="en-US" b="1" baseline="0" dirty="0" err="1" smtClean="0"/>
              <a:t>og</a:t>
            </a:r>
            <a:r>
              <a:rPr lang="en-US" b="1" baseline="0" dirty="0" smtClean="0"/>
              <a:t> I </a:t>
            </a:r>
            <a:r>
              <a:rPr lang="en-US" b="1" baseline="0" dirty="0" err="1" smtClean="0"/>
              <a:t>konklusjonen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blir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det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framhev</a:t>
            </a:r>
            <a:r>
              <a:rPr lang="en-US" b="1" baseline="0" dirty="0" smtClean="0"/>
              <a:t> at </a:t>
            </a:r>
            <a:r>
              <a:rPr lang="en-US" b="1" baseline="0" dirty="0" err="1" smtClean="0"/>
              <a:t>ei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sentral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utfordring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er</a:t>
            </a:r>
            <a:r>
              <a:rPr lang="en-US" b="1" baseline="0" dirty="0" smtClean="0"/>
              <a:t> å vise </a:t>
            </a:r>
            <a:r>
              <a:rPr lang="en-US" b="1" baseline="0" dirty="0" err="1" smtClean="0"/>
              <a:t>kva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effekt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tilsynet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faktisk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har</a:t>
            </a:r>
            <a:r>
              <a:rPr lang="en-US" b="1" baseline="0" dirty="0" smtClean="0"/>
              <a:t>: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“The Commission has made substantial progress in the face of sustained criticism, and is developing a more intelligence-driven approach to regulation. Further challenges lie ahead for the Commission to demonstrate, in practice, effectiveness and value for money.  It now needs to build an </a:t>
            </a:r>
            <a:r>
              <a:rPr lang="en-US" b="1" dirty="0" err="1" smtClean="0"/>
              <a:t>organisational</a:t>
            </a:r>
            <a:r>
              <a:rPr lang="en-US" b="1" dirty="0" smtClean="0"/>
              <a:t> culture that gives its people the confidence, as well as the skills, to apply the regulatory model assertively, fairly and consistently.”</a:t>
            </a:r>
            <a:endParaRPr lang="en-US" dirty="0" smtClean="0"/>
          </a:p>
          <a:p>
            <a:r>
              <a:rPr lang="en-US" b="1" dirty="0" err="1" smtClean="0"/>
              <a:t>Amyas</a:t>
            </a:r>
            <a:r>
              <a:rPr lang="en-US" b="1" dirty="0" smtClean="0"/>
              <a:t> Morse, head of the National Audit Office, 22 July 2015</a:t>
            </a:r>
            <a:endParaRPr lang="en-US" dirty="0" smtClean="0"/>
          </a:p>
          <a:p>
            <a:endParaRPr lang="nb-NO" baseline="0" dirty="0" smtClean="0"/>
          </a:p>
          <a:p>
            <a:r>
              <a:rPr lang="nb-NO" baseline="0" dirty="0" smtClean="0"/>
              <a:t>http://www.nao.org.uk/report/capacity-and-capability-to-regulate-the-quality-and-safety-of-health-and-adult-social-care/</a:t>
            </a:r>
          </a:p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8E68-F9BC-46D8-B849-4A3808FB851D}" type="slidenum">
              <a:rPr lang="nn-NO" smtClean="0"/>
              <a:pPr/>
              <a:t>2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286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Tilsyn er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friviljug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Det vil </a:t>
            </a:r>
            <a:r>
              <a:rPr lang="nb-NO" dirty="0" err="1" smtClean="0"/>
              <a:t>vere</a:t>
            </a:r>
            <a:r>
              <a:rPr lang="nb-NO" dirty="0" smtClean="0"/>
              <a:t> uråd å få til ei </a:t>
            </a:r>
            <a:r>
              <a:rPr lang="nb-NO" dirty="0" err="1" smtClean="0"/>
              <a:t>kontorlgruppe</a:t>
            </a:r>
            <a:r>
              <a:rPr lang="nb-NO" dirty="0" smtClean="0"/>
              <a:t> der det er «ingen» intervensjon fordi </a:t>
            </a:r>
            <a:r>
              <a:rPr lang="nb-NO" dirty="0" err="1" smtClean="0"/>
              <a:t>eit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landsomfattade</a:t>
            </a:r>
            <a:r>
              <a:rPr lang="nb-NO" baseline="0" dirty="0" smtClean="0"/>
              <a:t> tilsyn alltid vil ha </a:t>
            </a:r>
            <a:r>
              <a:rPr lang="nb-NO" baseline="0" dirty="0" err="1" smtClean="0"/>
              <a:t>ein</a:t>
            </a:r>
            <a:r>
              <a:rPr lang="nb-NO" baseline="0" dirty="0" smtClean="0"/>
              <a:t> generell effekt.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8E68-F9BC-46D8-B849-4A3808FB851D}" type="slidenum">
              <a:rPr lang="nn-NO" smtClean="0"/>
              <a:pPr/>
              <a:t>4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62106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We</a:t>
            </a:r>
            <a:r>
              <a:rPr lang="nb-NO" dirty="0" smtClean="0"/>
              <a:t> have 6 regional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 teams. A </a:t>
            </a:r>
            <a:r>
              <a:rPr lang="nb-NO" baseline="0" dirty="0" err="1" smtClean="0"/>
              <a:t>cluster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randomization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within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groups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can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produce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uneven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groups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particularly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regard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size</a:t>
            </a:r>
            <a:r>
              <a:rPr lang="nb-NO" baseline="0" dirty="0" smtClean="0"/>
              <a:t>.</a:t>
            </a:r>
          </a:p>
          <a:p>
            <a:r>
              <a:rPr lang="nb-NO" baseline="0" dirty="0" smtClean="0"/>
              <a:t>RTC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conflicte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fact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that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insepcted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organizations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choosen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information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about</a:t>
            </a:r>
            <a:r>
              <a:rPr lang="nb-NO" baseline="0" dirty="0" smtClean="0"/>
              <a:t> riks</a:t>
            </a:r>
          </a:p>
          <a:p>
            <a:r>
              <a:rPr lang="nb-NO" baseline="0" dirty="0" smtClean="0"/>
              <a:t>How do </a:t>
            </a:r>
            <a:r>
              <a:rPr lang="nb-NO" baseline="0" dirty="0" err="1" smtClean="0"/>
              <a:t>we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collect</a:t>
            </a:r>
            <a:r>
              <a:rPr lang="nb-NO" baseline="0" dirty="0" smtClean="0"/>
              <a:t> data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contorl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group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collecting</a:t>
            </a:r>
            <a:r>
              <a:rPr lang="nb-NO" baseline="0" dirty="0" smtClean="0"/>
              <a:t> data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be an </a:t>
            </a:r>
            <a:r>
              <a:rPr lang="nb-NO" baseline="0" dirty="0" err="1" smtClean="0"/>
              <a:t>intervention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these</a:t>
            </a:r>
            <a:r>
              <a:rPr lang="nb-NO" baseline="0" dirty="0" smtClean="0"/>
              <a:t> data </a:t>
            </a:r>
            <a:r>
              <a:rPr lang="nb-NO" baseline="0" dirty="0" err="1" smtClean="0"/>
              <a:t>might</a:t>
            </a:r>
            <a:r>
              <a:rPr lang="nb-NO" baseline="0" dirty="0" smtClean="0"/>
              <a:t> be </a:t>
            </a:r>
            <a:r>
              <a:rPr lang="nb-NO" baseline="0" dirty="0" err="1" smtClean="0"/>
              <a:t>necesary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react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8E68-F9BC-46D8-B849-4A3808FB851D}" type="slidenum">
              <a:rPr lang="nn-NO" smtClean="0"/>
              <a:pPr/>
              <a:t>6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75985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b-NO" smtClean="0">
                <a:ea typeface="ＭＳ Ｐゴシック" panose="020B0600070205080204" pitchFamily="34" charset="-128"/>
              </a:rPr>
              <a:t>Viktige moment:</a:t>
            </a:r>
          </a:p>
          <a:p>
            <a:pPr eaLnBrk="1" hangingPunct="1"/>
            <a:endParaRPr lang="nb-NO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nb-NO" smtClean="0">
                <a:ea typeface="ＭＳ Ｐゴシック" panose="020B0600070205080204" pitchFamily="34" charset="-128"/>
              </a:rPr>
              <a:t>Spreie intervensjonen utover ei lengre tidsperiode.</a:t>
            </a:r>
          </a:p>
          <a:p>
            <a:pPr eaLnBrk="1" hangingPunct="1"/>
            <a:r>
              <a:rPr lang="nb-NO" smtClean="0">
                <a:ea typeface="ＭＳ Ｐゴシック" panose="020B0600070205080204" pitchFamily="34" charset="-128"/>
              </a:rPr>
              <a:t>Overlapp mellom før og ettermåling</a:t>
            </a:r>
          </a:p>
          <a:p>
            <a:pPr eaLnBrk="1" hangingPunct="1"/>
            <a:r>
              <a:rPr lang="nb-NO" smtClean="0">
                <a:ea typeface="ＭＳ Ｐゴシック" panose="020B0600070205080204" pitchFamily="34" charset="-128"/>
              </a:rPr>
              <a:t>Tilfelig rekkefølge av intervensjon</a:t>
            </a:r>
          </a:p>
          <a:p>
            <a:pPr eaLnBrk="1" hangingPunct="1"/>
            <a:r>
              <a:rPr lang="nb-NO" smtClean="0">
                <a:ea typeface="ＭＳ Ｐゴシック" panose="020B0600070205080204" pitchFamily="34" charset="-128"/>
              </a:rPr>
              <a:t>3 målingar</a:t>
            </a:r>
          </a:p>
        </p:txBody>
      </p:sp>
      <p:sp>
        <p:nvSpPr>
          <p:cNvPr id="8196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584B11-B38E-417C-A52C-9ABFCD67411B}" type="slidenum">
              <a:rPr lang="nn-NO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8762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0000" y="2520000"/>
            <a:ext cx="8424000" cy="964800"/>
          </a:xfrm>
        </p:spPr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0000" y="3599999"/>
            <a:ext cx="8424000" cy="2880175"/>
          </a:xfrm>
        </p:spPr>
        <p:txBody>
          <a:bodyPr>
            <a:noAutofit/>
          </a:bodyPr>
          <a:lstStyle>
            <a:lvl1pPr marL="0" indent="0" algn="l">
              <a:buNone/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704656-C636-44A6-92E5-D9F1DE681CB6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C56A4-9C0D-4C89-B4D5-90CB3071F6AA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dirty="0" smtClean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</a:lstStyle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  <a:endParaRPr lang="nb-NO" noProof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0E4A8D-E149-4CB7-9CE6-D83E00AE7800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4A01D-4E84-4D49-ACFD-A0A9F13796E4}" type="slidenum">
              <a:rPr lang="nb-NO" noProof="0" smtClean="0"/>
              <a:pPr/>
              <a:t>‹#›</a:t>
            </a:fld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360000" y="2520000"/>
            <a:ext cx="8424000" cy="3960000"/>
          </a:xfrm>
        </p:spPr>
        <p:txBody>
          <a:bodyPr/>
          <a:lstStyle>
            <a:lvl1pPr marL="0" indent="0">
              <a:defRPr sz="2200" b="0" i="0" baseline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</a:lstStyle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  <a:endParaRPr lang="nb-NO" noProof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D06EA9D-294B-49F1-B928-D42233852DCA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63BDBCE-BE39-477C-9B00-16D3B7C4C396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60000" y="2520000"/>
            <a:ext cx="4111200" cy="3960000"/>
          </a:xfrm>
        </p:spPr>
        <p:txBody>
          <a:bodyPr>
            <a:noAutofit/>
          </a:bodyPr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  <a:endParaRPr lang="nb-NO" noProof="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80000" y="2519999"/>
            <a:ext cx="4111200" cy="3960000"/>
          </a:xfrm>
        </p:spPr>
        <p:txBody>
          <a:bodyPr/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556429-AF0F-4B77-AA16-6A2EC0A6DE24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C01E7-D748-45C9-8C37-0A626AB0308D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60000" y="2520000"/>
            <a:ext cx="4111200" cy="720000"/>
          </a:xfrm>
        </p:spPr>
        <p:txBody>
          <a:bodyPr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60000" y="3420000"/>
            <a:ext cx="4111200" cy="3060000"/>
          </a:xfrm>
        </p:spPr>
        <p:txBody>
          <a:bodyPr>
            <a:normAutofit/>
          </a:bodyPr>
          <a:lstStyle>
            <a:lvl1pPr>
              <a:buFont typeface="Arial"/>
              <a:buChar char="•"/>
              <a:defRPr sz="1800"/>
            </a:lvl1pPr>
            <a:lvl2pPr>
              <a:buFont typeface="Arial"/>
              <a:buChar char="•"/>
              <a:defRPr sz="1800">
                <a:latin typeface="Arial" pitchFamily="34" charset="0"/>
              </a:defRPr>
            </a:lvl2pPr>
            <a:lvl3pPr>
              <a:buFont typeface="Arial"/>
              <a:buChar char="•"/>
              <a:defRPr sz="1800">
                <a:latin typeface="Arial" pitchFamily="34" charset="0"/>
              </a:defRPr>
            </a:lvl3pPr>
            <a:lvl4pPr>
              <a:buFont typeface="Arial"/>
              <a:buChar char="•"/>
              <a:defRPr sz="1800">
                <a:latin typeface="Arial" pitchFamily="34" charset="0"/>
              </a:defRPr>
            </a:lvl4pPr>
            <a:lvl5pPr>
              <a:buFont typeface="Arial"/>
              <a:buChar char="•"/>
              <a:defRPr sz="18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dirty="0" smtClean="0"/>
              <a:t>Klikk for å redigere tekststiler i malen</a:t>
            </a:r>
          </a:p>
          <a:p>
            <a:pPr lvl="1"/>
            <a:r>
              <a:rPr lang="nb-NO" noProof="0" dirty="0" smtClean="0"/>
              <a:t>Andre nivå</a:t>
            </a:r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  <a:endParaRPr lang="nb-NO" noProof="0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80000" y="2520000"/>
            <a:ext cx="4111200" cy="720000"/>
          </a:xfrm>
        </p:spPr>
        <p:txBody>
          <a:bodyPr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80000" y="3420000"/>
            <a:ext cx="4111200" cy="3060000"/>
          </a:xfrm>
        </p:spPr>
        <p:txBody>
          <a:bodyPr>
            <a:noAutofit/>
          </a:bodyPr>
          <a:lstStyle>
            <a:lvl1pPr>
              <a:buFont typeface="Arial"/>
              <a:buChar char="•"/>
              <a:defRPr sz="18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908BFF-984D-4324-8D3C-72F9834F2C10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5D930-5EFD-4161-9552-32825A1DF310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360363" y="1439863"/>
            <a:ext cx="842327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360363" y="2519363"/>
            <a:ext cx="8431212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60363" y="6538913"/>
            <a:ext cx="2159000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cs typeface="Arial" charset="0"/>
              </a:defRPr>
            </a:lvl1pPr>
          </a:lstStyle>
          <a:p>
            <a:fld id="{96CEFC24-D988-4B76-B142-AE20C89E4D49}" type="datetime2">
              <a:rPr lang="nb-NO" noProof="0" smtClean="0"/>
              <a:pPr/>
              <a:t>mandag, 28.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19363" y="6538913"/>
            <a:ext cx="4111625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cs typeface="Arial" charset="0"/>
              </a:defRPr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630988" y="6538913"/>
            <a:ext cx="2160587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cs typeface="Arial" charset="0"/>
              </a:defRPr>
            </a:lvl1pPr>
          </a:lstStyle>
          <a:p>
            <a:fld id="{D5F78CE0-4685-4390-894A-8766B4D942C7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360363" y="360363"/>
            <a:ext cx="6657076" cy="539750"/>
          </a:xfrm>
          <a:prstGeom prst="rect">
            <a:avLst/>
          </a:prstGeom>
          <a:solidFill>
            <a:srgbClr val="F3F3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b-NO" noProof="0" dirty="0">
              <a:latin typeface="Arial" pitchFamily="34" charset="0"/>
              <a:ea typeface="+mn-ea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5668064" y="360363"/>
            <a:ext cx="1349375" cy="539750"/>
            <a:chOff x="5634038" y="360363"/>
            <a:chExt cx="1349375" cy="539750"/>
          </a:xfrm>
        </p:grpSpPr>
        <p:sp>
          <p:nvSpPr>
            <p:cNvPr id="8" name="Rectangle 12"/>
            <p:cNvSpPr>
              <a:spLocks noChangeArrowheads="1"/>
            </p:cNvSpPr>
            <p:nvPr userDrawn="1"/>
          </p:nvSpPr>
          <p:spPr bwMode="auto">
            <a:xfrm>
              <a:off x="6713538" y="360363"/>
              <a:ext cx="269875" cy="269875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 userDrawn="1"/>
          </p:nvSpPr>
          <p:spPr bwMode="auto">
            <a:xfrm>
              <a:off x="6443663" y="360363"/>
              <a:ext cx="269875" cy="269875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 userDrawn="1"/>
          </p:nvSpPr>
          <p:spPr bwMode="auto">
            <a:xfrm>
              <a:off x="6173788" y="360363"/>
              <a:ext cx="269875" cy="26987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 userDrawn="1"/>
          </p:nvSpPr>
          <p:spPr bwMode="auto">
            <a:xfrm>
              <a:off x="5903913" y="360363"/>
              <a:ext cx="269875" cy="26987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5634038" y="360363"/>
              <a:ext cx="269875" cy="269875"/>
            </a:xfrm>
            <a:prstGeom prst="rect">
              <a:avLst/>
            </a:prstGeom>
            <a:solidFill>
              <a:srgbClr val="E6E6E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>
              <a:off x="6713538" y="630238"/>
              <a:ext cx="269875" cy="269875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4" name="Rectangle 19"/>
            <p:cNvSpPr>
              <a:spLocks noChangeArrowheads="1"/>
            </p:cNvSpPr>
            <p:nvPr userDrawn="1"/>
          </p:nvSpPr>
          <p:spPr bwMode="auto">
            <a:xfrm>
              <a:off x="6443663" y="630238"/>
              <a:ext cx="269875" cy="26987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5" name="Rectangle 20"/>
            <p:cNvSpPr>
              <a:spLocks noChangeArrowheads="1"/>
            </p:cNvSpPr>
            <p:nvPr userDrawn="1"/>
          </p:nvSpPr>
          <p:spPr bwMode="auto">
            <a:xfrm>
              <a:off x="6173788" y="630238"/>
              <a:ext cx="269875" cy="26987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6" name="Rectangle 21"/>
            <p:cNvSpPr>
              <a:spLocks noChangeArrowheads="1"/>
            </p:cNvSpPr>
            <p:nvPr userDrawn="1"/>
          </p:nvSpPr>
          <p:spPr bwMode="auto">
            <a:xfrm>
              <a:off x="5903913" y="630238"/>
              <a:ext cx="269875" cy="269875"/>
            </a:xfrm>
            <a:prstGeom prst="rect">
              <a:avLst/>
            </a:prstGeom>
            <a:solidFill>
              <a:srgbClr val="E6E6E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</p:grpSp>
      <p:pic>
        <p:nvPicPr>
          <p:cNvPr id="1041" name="Bilde 17" descr="BM_Logo_undertekst_2_rgb_1795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017439" y="360364"/>
            <a:ext cx="1774136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defRPr sz="2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medcentral.com/1472-6963/15/405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How to </a:t>
            </a:r>
            <a:r>
              <a:rPr lang="nb-NO" dirty="0" err="1" smtClean="0"/>
              <a:t>evaluate</a:t>
            </a:r>
            <a:r>
              <a:rPr lang="nb-NO" dirty="0" smtClean="0"/>
              <a:t> </a:t>
            </a:r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quality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r>
              <a:rPr lang="nb-NO" dirty="0" smtClean="0"/>
              <a:t>? </a:t>
            </a:r>
            <a:br>
              <a:rPr lang="nb-NO" dirty="0" smtClean="0"/>
            </a:b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Project manager Einar Hovlid</a:t>
            </a:r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56A4-9C0D-4C89-B4D5-90CB3071F6AA}" type="slidenum">
              <a:rPr lang="nb-NO" noProof="0" smtClean="0"/>
              <a:pPr/>
              <a:t>1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1194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Background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more </a:t>
            </a:r>
            <a:r>
              <a:rPr lang="nb-NO" dirty="0" err="1" smtClean="0"/>
              <a:t>knowledge</a:t>
            </a:r>
            <a:r>
              <a:rPr lang="nb-NO" dirty="0" smtClean="0"/>
              <a:t> </a:t>
            </a:r>
            <a:r>
              <a:rPr lang="nb-NO" dirty="0" err="1" smtClean="0"/>
              <a:t>about</a:t>
            </a:r>
            <a:r>
              <a:rPr lang="nb-NO" dirty="0" smtClean="0"/>
              <a:t> </a:t>
            </a:r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effect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 have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quality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2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71611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60363" y="1066678"/>
            <a:ext cx="7677244" cy="4600965"/>
          </a:xfrm>
          <a:prstGeom prst="rect">
            <a:avLst/>
          </a:prstGeom>
        </p:spPr>
      </p:pic>
      <p:sp>
        <p:nvSpPr>
          <p:cNvPr id="4" name="Plassholder for bunntekst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 noProof="0" dirty="0" smtClean="0"/>
              <a:t>Foredrag av Statens helsetilsyn</a:t>
            </a:r>
            <a:endParaRPr lang="nb-NO" noProof="0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3BDBCE-BE39-477C-9B00-16D3B7C4C396}" type="slidenum">
              <a:rPr lang="nb-NO" noProof="0" smtClean="0"/>
              <a:pPr/>
              <a:t>3</a:t>
            </a:fld>
            <a:endParaRPr lang="nb-NO" noProof="0"/>
          </a:p>
        </p:txBody>
      </p:sp>
      <p:sp>
        <p:nvSpPr>
          <p:cNvPr id="7" name="TekstSylinder 6"/>
          <p:cNvSpPr txBox="1"/>
          <p:nvPr/>
        </p:nvSpPr>
        <p:spPr>
          <a:xfrm>
            <a:off x="844062" y="5920154"/>
            <a:ext cx="753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linkClick r:id="rId3"/>
              </a:rPr>
              <a:t>http://</a:t>
            </a:r>
            <a:r>
              <a:rPr lang="nb-NO" dirty="0" smtClean="0">
                <a:hlinkClick r:id="rId3"/>
              </a:rPr>
              <a:t>www.biomedcentral.com/1472-6963/15/405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31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General </a:t>
            </a:r>
            <a:r>
              <a:rPr lang="nb-NO" dirty="0" err="1" smtClean="0"/>
              <a:t>challanges</a:t>
            </a:r>
            <a:r>
              <a:rPr lang="nb-NO" dirty="0" smtClean="0"/>
              <a:t> </a:t>
            </a:r>
            <a:r>
              <a:rPr lang="nb-NO" dirty="0" err="1" smtClean="0"/>
              <a:t>when</a:t>
            </a:r>
            <a:r>
              <a:rPr lang="nb-NO" dirty="0" smtClean="0"/>
              <a:t> </a:t>
            </a:r>
            <a:r>
              <a:rPr lang="nb-NO" dirty="0" err="1" smtClean="0"/>
              <a:t>doing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to do studies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experiemental</a:t>
            </a:r>
            <a:r>
              <a:rPr lang="nb-NO" dirty="0" smtClean="0"/>
              <a:t> design</a:t>
            </a:r>
          </a:p>
          <a:p>
            <a:endParaRPr lang="nb-NO" dirty="0"/>
          </a:p>
          <a:p>
            <a:r>
              <a:rPr lang="nb-NO" dirty="0" smtClean="0"/>
              <a:t>Control </a:t>
            </a:r>
            <a:r>
              <a:rPr lang="nb-NO" dirty="0" err="1" smtClean="0"/>
              <a:t>group</a:t>
            </a:r>
            <a:endParaRPr lang="nb-NO" dirty="0" smtClean="0"/>
          </a:p>
          <a:p>
            <a:endParaRPr lang="nb-NO" dirty="0"/>
          </a:p>
          <a:p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should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use</a:t>
            </a:r>
            <a:r>
              <a:rPr lang="nb-NO" dirty="0" smtClean="0"/>
              <a:t> as </a:t>
            </a:r>
            <a:r>
              <a:rPr lang="nb-NO" dirty="0" err="1" smtClean="0"/>
              <a:t>effect</a:t>
            </a:r>
            <a:r>
              <a:rPr lang="nb-NO" dirty="0" smtClean="0"/>
              <a:t> </a:t>
            </a:r>
            <a:r>
              <a:rPr lang="nb-NO" dirty="0" err="1" smtClean="0"/>
              <a:t>meassures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How do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obtain</a:t>
            </a:r>
            <a:r>
              <a:rPr lang="nb-NO" dirty="0" smtClean="0"/>
              <a:t> relevant data</a:t>
            </a:r>
          </a:p>
          <a:p>
            <a:endParaRPr lang="nb-NO" dirty="0"/>
          </a:p>
          <a:p>
            <a:r>
              <a:rPr lang="nb-NO" dirty="0" smtClean="0"/>
              <a:t>Research </a:t>
            </a:r>
            <a:r>
              <a:rPr lang="nb-NO" dirty="0" err="1" smtClean="0"/>
              <a:t>ethics</a:t>
            </a:r>
            <a:r>
              <a:rPr lang="nb-NO" dirty="0" smtClean="0"/>
              <a:t> – </a:t>
            </a:r>
            <a:r>
              <a:rPr lang="nb-NO" dirty="0" err="1" smtClean="0"/>
              <a:t>inspections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mandatory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4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178366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Sepsis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The Norwegian Board </a:t>
            </a:r>
            <a:r>
              <a:rPr lang="nb-NO" dirty="0" err="1" smtClean="0"/>
              <a:t>of</a:t>
            </a:r>
            <a:r>
              <a:rPr lang="nb-NO" dirty="0" smtClean="0"/>
              <a:t> Health </a:t>
            </a:r>
            <a:r>
              <a:rPr lang="nb-NO" dirty="0" err="1" smtClean="0"/>
              <a:t>Supervision</a:t>
            </a:r>
            <a:r>
              <a:rPr lang="nb-NO" dirty="0" smtClean="0"/>
              <a:t> plans to </a:t>
            </a:r>
            <a:r>
              <a:rPr lang="nb-NO" dirty="0" err="1" smtClean="0"/>
              <a:t>conduct</a:t>
            </a:r>
            <a:r>
              <a:rPr lang="nb-NO" dirty="0" smtClean="0"/>
              <a:t> </a:t>
            </a:r>
            <a:r>
              <a:rPr lang="nb-NO" dirty="0" err="1" smtClean="0"/>
              <a:t>nationwide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sepsis </a:t>
            </a:r>
            <a:r>
              <a:rPr lang="nb-NO" dirty="0" err="1" smtClean="0"/>
              <a:t>identification</a:t>
            </a:r>
            <a:r>
              <a:rPr lang="nb-NO" dirty="0" smtClean="0"/>
              <a:t> and </a:t>
            </a:r>
            <a:r>
              <a:rPr lang="nb-NO" dirty="0" err="1" smtClean="0"/>
              <a:t>treatment</a:t>
            </a:r>
            <a:r>
              <a:rPr lang="nb-NO" dirty="0" smtClean="0"/>
              <a:t> during 2016</a:t>
            </a:r>
          </a:p>
          <a:p>
            <a:endParaRPr lang="nb-NO" dirty="0"/>
          </a:p>
          <a:p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suitable</a:t>
            </a:r>
            <a:r>
              <a:rPr lang="nb-NO" dirty="0" smtClean="0"/>
              <a:t> for </a:t>
            </a:r>
            <a:r>
              <a:rPr lang="nb-NO" dirty="0" err="1" smtClean="0"/>
              <a:t>evaluating</a:t>
            </a:r>
            <a:r>
              <a:rPr lang="nb-NO" dirty="0" smtClean="0"/>
              <a:t> </a:t>
            </a:r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quality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/>
              <a:t>The </a:t>
            </a:r>
            <a:r>
              <a:rPr lang="nb-NO" dirty="0" err="1"/>
              <a:t>inspection</a:t>
            </a:r>
            <a:r>
              <a:rPr lang="nb-NO" dirty="0"/>
              <a:t> adresses </a:t>
            </a:r>
            <a:r>
              <a:rPr lang="nb-NO" dirty="0" err="1"/>
              <a:t>know</a:t>
            </a:r>
            <a:r>
              <a:rPr lang="nb-NO" dirty="0"/>
              <a:t> risk </a:t>
            </a:r>
            <a:r>
              <a:rPr lang="nb-NO" dirty="0" err="1"/>
              <a:t>factors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 err="1" smtClean="0"/>
              <a:t>Effect</a:t>
            </a:r>
            <a:r>
              <a:rPr lang="nb-NO" dirty="0" smtClean="0"/>
              <a:t> </a:t>
            </a:r>
            <a:r>
              <a:rPr lang="nb-NO" dirty="0" err="1" smtClean="0"/>
              <a:t>meassures</a:t>
            </a:r>
            <a:r>
              <a:rPr lang="nb-NO" dirty="0" smtClean="0"/>
              <a:t> – </a:t>
            </a:r>
            <a:r>
              <a:rPr lang="nb-NO" dirty="0" err="1" smtClean="0"/>
              <a:t>change</a:t>
            </a:r>
            <a:r>
              <a:rPr lang="nb-NO" dirty="0" smtClean="0"/>
              <a:t> in:</a:t>
            </a:r>
          </a:p>
          <a:p>
            <a:pPr lvl="1"/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indicators</a:t>
            </a:r>
            <a:endParaRPr lang="nb-NO" dirty="0" smtClean="0"/>
          </a:p>
          <a:p>
            <a:pPr lvl="1"/>
            <a:r>
              <a:rPr lang="nb-NO" dirty="0" err="1" smtClean="0"/>
              <a:t>Result</a:t>
            </a:r>
            <a:r>
              <a:rPr lang="nb-NO" dirty="0" smtClean="0"/>
              <a:t> </a:t>
            </a:r>
            <a:r>
              <a:rPr lang="nb-NO" dirty="0" err="1" smtClean="0"/>
              <a:t>indicators</a:t>
            </a:r>
            <a:endParaRPr lang="nb-NO" dirty="0"/>
          </a:p>
          <a:p>
            <a:pPr lvl="1"/>
            <a:endParaRPr lang="nb-NO" dirty="0" smtClean="0"/>
          </a:p>
          <a:p>
            <a:endParaRPr lang="nb-NO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5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79872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Challanges</a:t>
            </a:r>
            <a:r>
              <a:rPr lang="nb-NO" dirty="0" smtClean="0"/>
              <a:t> in sepsis </a:t>
            </a:r>
            <a:r>
              <a:rPr lang="nb-NO" dirty="0" err="1" smtClean="0"/>
              <a:t>project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Design</a:t>
            </a:r>
          </a:p>
          <a:p>
            <a:pPr lvl="1"/>
            <a:r>
              <a:rPr lang="nb-NO" dirty="0" smtClean="0"/>
              <a:t>RCT </a:t>
            </a:r>
          </a:p>
          <a:p>
            <a:pPr lvl="1"/>
            <a:r>
              <a:rPr lang="nb-NO" dirty="0" err="1" smtClean="0"/>
              <a:t>Step</a:t>
            </a:r>
            <a:r>
              <a:rPr lang="nb-NO" dirty="0" smtClean="0"/>
              <a:t> </a:t>
            </a:r>
            <a:r>
              <a:rPr lang="nb-NO" dirty="0" err="1" smtClean="0"/>
              <a:t>wedge</a:t>
            </a:r>
            <a:endParaRPr lang="nb-NO" dirty="0" smtClean="0"/>
          </a:p>
          <a:p>
            <a:pPr lvl="1"/>
            <a:endParaRPr lang="nb-NO" dirty="0"/>
          </a:p>
          <a:p>
            <a:r>
              <a:rPr lang="nb-NO" dirty="0" err="1" smtClean="0"/>
              <a:t>Complexity</a:t>
            </a:r>
            <a:r>
              <a:rPr lang="nb-NO" dirty="0"/>
              <a:t> </a:t>
            </a:r>
            <a:r>
              <a:rPr lang="nb-NO" dirty="0" smtClean="0"/>
              <a:t>-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participants</a:t>
            </a:r>
            <a:r>
              <a:rPr lang="nb-NO" dirty="0" smtClean="0"/>
              <a:t> and stakeholders</a:t>
            </a:r>
          </a:p>
          <a:p>
            <a:pPr lvl="1"/>
            <a:r>
              <a:rPr lang="nb-NO" dirty="0" smtClean="0"/>
              <a:t>The Board</a:t>
            </a:r>
          </a:p>
          <a:p>
            <a:pPr lvl="1"/>
            <a:r>
              <a:rPr lang="nb-NO" dirty="0" smtClean="0"/>
              <a:t>18 </a:t>
            </a:r>
            <a:r>
              <a:rPr lang="nb-NO" dirty="0" err="1" smtClean="0"/>
              <a:t>county</a:t>
            </a:r>
            <a:r>
              <a:rPr lang="nb-NO" dirty="0" smtClean="0"/>
              <a:t> </a:t>
            </a:r>
            <a:r>
              <a:rPr lang="nb-NO" dirty="0" err="1" smtClean="0"/>
              <a:t>governors</a:t>
            </a:r>
            <a:endParaRPr lang="nb-NO" dirty="0" smtClean="0"/>
          </a:p>
          <a:p>
            <a:pPr lvl="1"/>
            <a:r>
              <a:rPr lang="nb-NO" dirty="0" smtClean="0"/>
              <a:t>6 regional </a:t>
            </a:r>
            <a:r>
              <a:rPr lang="nb-NO" dirty="0" err="1" smtClean="0"/>
              <a:t>inspection</a:t>
            </a:r>
            <a:r>
              <a:rPr lang="nb-NO" dirty="0" smtClean="0"/>
              <a:t> teams</a:t>
            </a:r>
          </a:p>
          <a:p>
            <a:pPr lvl="1"/>
            <a:r>
              <a:rPr lang="nb-NO" dirty="0" err="1" smtClean="0"/>
              <a:t>About</a:t>
            </a:r>
            <a:r>
              <a:rPr lang="nb-NO" dirty="0" smtClean="0"/>
              <a:t> 40 hospitals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6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1971768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b-NO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endParaRPr lang="nb-NO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172" name="Plassholder for bunntekst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b-NO">
                <a:cs typeface="Arial" panose="020B0604020202020204" pitchFamily="34" charset="0"/>
              </a:rPr>
              <a:t>Foredrag av Statens helsetilsyn</a:t>
            </a:r>
          </a:p>
        </p:txBody>
      </p:sp>
      <p:sp>
        <p:nvSpPr>
          <p:cNvPr id="7173" name="Plassholder for lysbildenumm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4C1C35-2870-43D3-BF2D-7A157847A32F}" type="slidenum">
              <a:rPr lang="nb-NO">
                <a:cs typeface="Arial" panose="020B0604020202020204" pitchFamily="34" charset="0"/>
              </a:rPr>
              <a:pPr/>
              <a:t>7</a:t>
            </a:fld>
            <a:endParaRPr lang="nb-NO">
              <a:cs typeface="Arial" panose="020B0604020202020204" pitchFamily="34" charset="0"/>
            </a:endParaRPr>
          </a:p>
        </p:txBody>
      </p:sp>
      <p:graphicFrame>
        <p:nvGraphicFramePr>
          <p:cNvPr id="7174" name="Objekt 5"/>
          <p:cNvGraphicFramePr>
            <a:graphicFrameLocks noChangeAspect="1"/>
          </p:cNvGraphicFramePr>
          <p:nvPr/>
        </p:nvGraphicFramePr>
        <p:xfrm>
          <a:off x="66675" y="947738"/>
          <a:ext cx="9010650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egneark" r:id="rId4" imgW="9010488" imgH="4962620" progId="Excel.Sheet.12">
                  <p:embed/>
                </p:oleObj>
              </mc:Choice>
              <mc:Fallback>
                <p:oleObj name="Regneark" r:id="rId4" imgW="9010488" imgH="496262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" y="947738"/>
                        <a:ext cx="9010650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88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Helsetilynet">
      <a:dk1>
        <a:sysClr val="windowText" lastClr="000000"/>
      </a:dk1>
      <a:lt1>
        <a:sysClr val="window" lastClr="FFFFFF"/>
      </a:lt1>
      <a:dk2>
        <a:srgbClr val="041A1D"/>
      </a:dk2>
      <a:lt2>
        <a:srgbClr val="DCDCDC"/>
      </a:lt2>
      <a:accent1>
        <a:srgbClr val="CC0033"/>
      </a:accent1>
      <a:accent2>
        <a:srgbClr val="06180F"/>
      </a:accent2>
      <a:accent3>
        <a:srgbClr val="509325"/>
      </a:accent3>
      <a:accent4>
        <a:srgbClr val="525051"/>
      </a:accent4>
      <a:accent5>
        <a:srgbClr val="958F8F"/>
      </a:accent5>
      <a:accent6>
        <a:srgbClr val="DCDCDC"/>
      </a:accent6>
      <a:hlink>
        <a:srgbClr val="CC0033"/>
      </a:hlink>
      <a:folHlink>
        <a:srgbClr val="041A1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2"/>
            </a:gs>
            <a:gs pos="100000">
              <a:schemeClr val="bg2"/>
            </a:gs>
          </a:gsLst>
        </a:gra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14363</TotalTime>
  <Words>375</Words>
  <Application>Microsoft Office PowerPoint</Application>
  <PresentationFormat>On-screen Show (4:3)</PresentationFormat>
  <Paragraphs>72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Office-tema</vt:lpstr>
      <vt:lpstr>Regneark</vt:lpstr>
      <vt:lpstr>How to evaluate effects of inspections on the quality of care?  </vt:lpstr>
      <vt:lpstr>Background</vt:lpstr>
      <vt:lpstr>PowerPoint Presentation</vt:lpstr>
      <vt:lpstr>General challanges when doing research on inspections</vt:lpstr>
      <vt:lpstr>Sepsis</vt:lpstr>
      <vt:lpstr>Challanges in sepsis project</vt:lpstr>
      <vt:lpstr>PowerPoint Presentation</vt:lpstr>
    </vt:vector>
  </TitlesOfParts>
  <Company>Helsetilsynet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Jan Fredrik Andresen</dc:creator>
  <dc:description>template by addpoint.no</dc:description>
  <cp:lastModifiedBy>install</cp:lastModifiedBy>
  <cp:revision>186</cp:revision>
  <dcterms:created xsi:type="dcterms:W3CDTF">2010-02-23T11:23:40Z</dcterms:created>
  <dcterms:modified xsi:type="dcterms:W3CDTF">2015-09-28T19:17:31Z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