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"/>
  </p:notesMasterIdLst>
  <p:handoutMasterIdLst>
    <p:handoutMasterId r:id="rId7"/>
  </p:handoutMasterIdLst>
  <p:sldIdLst>
    <p:sldId id="334" r:id="rId2"/>
    <p:sldId id="336" r:id="rId3"/>
    <p:sldId id="335" r:id="rId4"/>
    <p:sldId id="337" r:id="rId5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88C1C-249F-47A6-A90A-A56F78031A3F}" type="datetimeFigureOut">
              <a:rPr lang="sv-SE" smtClean="0"/>
              <a:t>2015-10-07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65413-A121-44CA-9433-DE7B81E61DA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700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964C2-D082-4DF2-BF72-01584E1C098D}" type="datetimeFigureOut">
              <a:rPr lang="sv-SE" smtClean="0"/>
              <a:t>2015-10-07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06B3-83CB-4B1F-8495-E619317C1FA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49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Brödtext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7686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000">
                <a:latin typeface="Arial" pitchFamily="34" charset="0"/>
                <a:cs typeface="Arial" pitchFamily="34" charset="0"/>
              </a:defRPr>
            </a:lvl1pPr>
            <a:lvl2pPr marL="6254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lvl2pPr>
            <a:lvl3pPr marL="920750" marR="0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3pPr>
            <a:lvl4pPr marL="1211263" marR="0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4pPr>
            <a:lvl5pPr marL="1443038" marR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Klicka här för att ändra format på bakgrundstexten</a:t>
            </a:r>
          </a:p>
          <a:p>
            <a:pPr marL="625475" marR="0" lvl="1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två</a:t>
            </a:r>
          </a:p>
          <a:p>
            <a:pPr marL="920750" marR="0" lvl="2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tre</a:t>
            </a:r>
          </a:p>
          <a:p>
            <a:pPr marL="1211263" marR="0" lvl="3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fyra</a:t>
            </a:r>
          </a:p>
          <a:p>
            <a:pPr marL="1443038" marR="0" lvl="4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fem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16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827584" y="1628775"/>
            <a:ext cx="3097213" cy="38877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4283968" y="2780928"/>
            <a:ext cx="3888432" cy="2735635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Brödtext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 hasCustomPrompt="1"/>
          </p:nvPr>
        </p:nvSpPr>
        <p:spPr>
          <a:xfrm>
            <a:off x="4283968" y="1628800"/>
            <a:ext cx="3888432" cy="1008112"/>
          </a:xfrm>
        </p:spPr>
        <p:txBody>
          <a:bodyPr>
            <a:normAutofit/>
          </a:bodyPr>
          <a:lstStyle>
            <a:lvl1pPr marL="0" indent="0">
              <a:buNone/>
              <a:defRPr sz="2400" b="1" baseline="0">
                <a:solidFill>
                  <a:srgbClr val="E66E1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09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1782236"/>
            <a:ext cx="7056784" cy="2582868"/>
          </a:xfrm>
        </p:spPr>
        <p:txBody>
          <a:bodyPr lIns="0" tIns="0" rIns="0" bIns="0" anchor="t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488" y="5973030"/>
            <a:ext cx="2016000" cy="56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 preferRelativeResize="0"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512" y="6668351"/>
            <a:ext cx="9223896" cy="2170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653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3" r:id="rId3"/>
    <p:sldLayoutId id="214748367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The Case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sv-SE" sz="2800" dirty="0" smtClean="0">
                <a:latin typeface="+mn-lt"/>
              </a:rPr>
              <a:t>In June 2014 IVO got a lex Maria </a:t>
            </a:r>
            <a:r>
              <a:rPr lang="sv-SE" sz="2800" dirty="0" err="1" smtClean="0">
                <a:latin typeface="+mn-lt"/>
              </a:rPr>
              <a:t>report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that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concerned</a:t>
            </a:r>
            <a:r>
              <a:rPr lang="sv-SE" sz="2800" dirty="0" smtClean="0">
                <a:latin typeface="+mn-lt"/>
              </a:rPr>
              <a:t> a Clostridium </a:t>
            </a:r>
            <a:r>
              <a:rPr lang="sv-SE" sz="2800" dirty="0" err="1" smtClean="0">
                <a:latin typeface="+mn-lt"/>
              </a:rPr>
              <a:t>Difficile</a:t>
            </a:r>
            <a:r>
              <a:rPr lang="sv-SE" sz="2800" dirty="0" smtClean="0">
                <a:latin typeface="+mn-lt"/>
              </a:rPr>
              <a:t> -</a:t>
            </a:r>
            <a:r>
              <a:rPr lang="sv-SE" sz="2800" dirty="0" err="1" smtClean="0">
                <a:latin typeface="+mn-lt"/>
              </a:rPr>
              <a:t>outbreak</a:t>
            </a:r>
            <a:r>
              <a:rPr lang="sv-SE" sz="2800" dirty="0" smtClean="0">
                <a:latin typeface="+mn-lt"/>
              </a:rPr>
              <a:t> in a medium </a:t>
            </a:r>
            <a:r>
              <a:rPr lang="sv-SE" sz="2800" dirty="0" err="1" smtClean="0">
                <a:latin typeface="+mn-lt"/>
              </a:rPr>
              <a:t>sized</a:t>
            </a:r>
            <a:r>
              <a:rPr lang="sv-SE" sz="2800" dirty="0" smtClean="0">
                <a:latin typeface="+mn-lt"/>
              </a:rPr>
              <a:t> hospital in </a:t>
            </a:r>
            <a:r>
              <a:rPr lang="sv-SE" sz="2800" dirty="0" err="1" smtClean="0">
                <a:latin typeface="+mn-lt"/>
              </a:rPr>
              <a:t>southern</a:t>
            </a:r>
            <a:r>
              <a:rPr lang="sv-SE" sz="2800" dirty="0" smtClean="0">
                <a:latin typeface="+mn-lt"/>
              </a:rPr>
              <a:t> Sweden.</a:t>
            </a:r>
          </a:p>
          <a:p>
            <a:r>
              <a:rPr lang="sv-SE" sz="2800" dirty="0" err="1" smtClean="0">
                <a:latin typeface="+mn-lt"/>
              </a:rPr>
              <a:t>Between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July</a:t>
            </a:r>
            <a:r>
              <a:rPr lang="sv-SE" sz="2800" dirty="0" smtClean="0">
                <a:latin typeface="+mn-lt"/>
              </a:rPr>
              <a:t> 2012-december 2013 27 patients </a:t>
            </a:r>
            <a:r>
              <a:rPr lang="sv-SE" sz="2800" dirty="0" err="1" smtClean="0">
                <a:latin typeface="+mn-lt"/>
              </a:rPr>
              <a:t>were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infected</a:t>
            </a:r>
            <a:r>
              <a:rPr lang="sv-SE" sz="2800" dirty="0" smtClean="0">
                <a:latin typeface="+mn-lt"/>
              </a:rPr>
              <a:t>, 10 </a:t>
            </a:r>
            <a:r>
              <a:rPr lang="sv-SE" sz="2800" dirty="0" err="1" smtClean="0">
                <a:latin typeface="+mn-lt"/>
              </a:rPr>
              <a:t>of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them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died</a:t>
            </a:r>
            <a:r>
              <a:rPr lang="sv-SE" sz="2800" dirty="0" smtClean="0">
                <a:latin typeface="+mn-lt"/>
              </a:rPr>
              <a:t>.</a:t>
            </a:r>
          </a:p>
          <a:p>
            <a:r>
              <a:rPr lang="sv-SE" sz="2800" dirty="0" smtClean="0">
                <a:latin typeface="+mn-lt"/>
              </a:rPr>
              <a:t>The </a:t>
            </a:r>
            <a:r>
              <a:rPr lang="sv-SE" sz="2800" dirty="0" err="1" smtClean="0">
                <a:latin typeface="+mn-lt"/>
              </a:rPr>
              <a:t>outbreak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was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concentrated</a:t>
            </a:r>
            <a:r>
              <a:rPr lang="sv-SE" sz="2800" dirty="0" smtClean="0">
                <a:latin typeface="+mn-lt"/>
              </a:rPr>
              <a:t> on </a:t>
            </a:r>
            <a:r>
              <a:rPr lang="sv-SE" sz="2800" dirty="0" err="1" smtClean="0">
                <a:latin typeface="+mn-lt"/>
              </a:rPr>
              <a:t>one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specific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ward</a:t>
            </a:r>
            <a:r>
              <a:rPr lang="sv-SE" sz="2800" dirty="0" smtClean="0">
                <a:latin typeface="+mn-lt"/>
              </a:rPr>
              <a:t>.</a:t>
            </a:r>
            <a:endParaRPr lang="sv-S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913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Explanations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sz="2800" dirty="0" err="1" smtClean="0">
                <a:latin typeface="+mn-lt"/>
              </a:rPr>
              <a:t>Hygiene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routines</a:t>
            </a:r>
            <a:endParaRPr lang="sv-SE" sz="2800" dirty="0" smtClean="0">
              <a:latin typeface="+mn-lt"/>
            </a:endParaRPr>
          </a:p>
          <a:p>
            <a:r>
              <a:rPr lang="sv-SE" sz="2800" dirty="0" err="1" smtClean="0">
                <a:latin typeface="+mn-lt"/>
              </a:rPr>
              <a:t>Cleaning</a:t>
            </a:r>
            <a:endParaRPr lang="sv-SE" sz="2800" dirty="0" smtClean="0">
              <a:latin typeface="+mn-lt"/>
            </a:endParaRPr>
          </a:p>
          <a:p>
            <a:r>
              <a:rPr lang="sv-SE" sz="2800" dirty="0" err="1" smtClean="0">
                <a:latin typeface="+mn-lt"/>
              </a:rPr>
              <a:t>Enplacement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of</a:t>
            </a:r>
            <a:r>
              <a:rPr lang="sv-SE" sz="2800" dirty="0" smtClean="0">
                <a:latin typeface="+mn-lt"/>
              </a:rPr>
              <a:t> patients – </a:t>
            </a:r>
            <a:r>
              <a:rPr lang="sv-SE" sz="2800" dirty="0" err="1" smtClean="0">
                <a:latin typeface="+mn-lt"/>
              </a:rPr>
              <a:t>several</a:t>
            </a:r>
            <a:r>
              <a:rPr lang="sv-SE" sz="2800" dirty="0" smtClean="0">
                <a:latin typeface="+mn-lt"/>
              </a:rPr>
              <a:t> patients in the same </a:t>
            </a:r>
            <a:r>
              <a:rPr lang="sv-SE" sz="2800" dirty="0" err="1" smtClean="0">
                <a:latin typeface="+mn-lt"/>
              </a:rPr>
              <a:t>room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with</a:t>
            </a:r>
            <a:r>
              <a:rPr lang="sv-SE" sz="2800" dirty="0" smtClean="0">
                <a:latin typeface="+mn-lt"/>
              </a:rPr>
              <a:t> a </a:t>
            </a:r>
            <a:r>
              <a:rPr lang="sv-SE" sz="2800" dirty="0" err="1" smtClean="0">
                <a:latin typeface="+mn-lt"/>
              </a:rPr>
              <a:t>shared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bathroom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even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after</a:t>
            </a:r>
            <a:r>
              <a:rPr lang="sv-SE" sz="2800" dirty="0" smtClean="0">
                <a:latin typeface="+mn-lt"/>
              </a:rPr>
              <a:t> symptoms.</a:t>
            </a:r>
          </a:p>
          <a:p>
            <a:r>
              <a:rPr lang="sv-SE" sz="2800" dirty="0" smtClean="0">
                <a:latin typeface="+mn-lt"/>
              </a:rPr>
              <a:t>No-</a:t>
            </a:r>
            <a:r>
              <a:rPr lang="sv-SE" sz="2800" dirty="0" err="1" smtClean="0">
                <a:latin typeface="+mn-lt"/>
              </a:rPr>
              <a:t>one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with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mandate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took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responsibility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soon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enough</a:t>
            </a:r>
            <a:r>
              <a:rPr lang="sv-SE" sz="2800" dirty="0" smtClean="0">
                <a:latin typeface="+mn-lt"/>
              </a:rPr>
              <a:t>. The ”</a:t>
            </a:r>
            <a:r>
              <a:rPr lang="sv-SE" sz="2800" dirty="0" err="1" smtClean="0">
                <a:latin typeface="+mn-lt"/>
              </a:rPr>
              <a:t>hygiene-nurse</a:t>
            </a:r>
            <a:r>
              <a:rPr lang="sv-SE" sz="2800" dirty="0" smtClean="0">
                <a:latin typeface="+mn-lt"/>
              </a:rPr>
              <a:t>” </a:t>
            </a:r>
            <a:r>
              <a:rPr lang="sv-SE" sz="2800" dirty="0" err="1" smtClean="0">
                <a:latin typeface="+mn-lt"/>
              </a:rPr>
              <a:t>tried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to</a:t>
            </a:r>
            <a:r>
              <a:rPr lang="sv-SE" sz="2800" dirty="0" smtClean="0">
                <a:latin typeface="+mn-lt"/>
              </a:rPr>
              <a:t> get attention and </a:t>
            </a:r>
            <a:r>
              <a:rPr lang="sv-SE" sz="2800" dirty="0" err="1" smtClean="0">
                <a:latin typeface="+mn-lt"/>
              </a:rPr>
              <a:t>wanted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to</a:t>
            </a:r>
            <a:r>
              <a:rPr lang="sv-SE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train the personnel, </a:t>
            </a:r>
            <a:r>
              <a:rPr lang="en-US" sz="2800" dirty="0" err="1" smtClean="0">
                <a:latin typeface="+mn-lt"/>
              </a:rPr>
              <a:t>ut</a:t>
            </a:r>
            <a:r>
              <a:rPr lang="en-US" sz="2800" dirty="0" smtClean="0">
                <a:latin typeface="+mn-lt"/>
              </a:rPr>
              <a:t> got a “no”.</a:t>
            </a:r>
          </a:p>
          <a:p>
            <a:r>
              <a:rPr lang="en-US" sz="2800" dirty="0" smtClean="0">
                <a:latin typeface="+mn-lt"/>
              </a:rPr>
              <a:t>At a later training session the same nurse says she got “bad and defensive attitude from the enrolled nurses.</a:t>
            </a:r>
            <a:r>
              <a:rPr lang="sv-SE" sz="2800" dirty="0" smtClean="0">
                <a:latin typeface="+mn-lt"/>
              </a:rPr>
              <a:t> </a:t>
            </a:r>
            <a:r>
              <a:rPr lang="sv-SE" sz="2800" dirty="0" err="1" smtClean="0">
                <a:latin typeface="+mn-lt"/>
              </a:rPr>
              <a:t>This</a:t>
            </a:r>
            <a:r>
              <a:rPr lang="sv-SE" sz="2800" dirty="0" smtClean="0">
                <a:latin typeface="+mn-lt"/>
              </a:rPr>
              <a:t> is not </a:t>
            </a:r>
            <a:r>
              <a:rPr lang="sv-SE" sz="2800" dirty="0" err="1" smtClean="0">
                <a:latin typeface="+mn-lt"/>
              </a:rPr>
              <a:t>noted</a:t>
            </a:r>
            <a:r>
              <a:rPr lang="sv-SE" sz="2800" dirty="0" smtClean="0">
                <a:latin typeface="+mn-lt"/>
              </a:rPr>
              <a:t> in the </a:t>
            </a:r>
            <a:r>
              <a:rPr lang="sv-SE" sz="2800" dirty="0" err="1" smtClean="0">
                <a:latin typeface="+mn-lt"/>
              </a:rPr>
              <a:t>healthcare</a:t>
            </a:r>
            <a:r>
              <a:rPr lang="sv-SE" sz="2800" dirty="0" smtClean="0">
                <a:latin typeface="+mn-lt"/>
              </a:rPr>
              <a:t> providers </a:t>
            </a:r>
            <a:r>
              <a:rPr lang="sv-SE" sz="2800" dirty="0" err="1" smtClean="0">
                <a:latin typeface="+mn-lt"/>
              </a:rPr>
              <a:t>investigation</a:t>
            </a:r>
            <a:r>
              <a:rPr lang="sv-SE" sz="2800" dirty="0" smtClean="0">
                <a:latin typeface="+mn-lt"/>
              </a:rPr>
              <a:t>.</a:t>
            </a:r>
            <a:endParaRPr lang="sv-S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359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err="1" smtClean="0"/>
              <a:t>Available</a:t>
            </a:r>
            <a:r>
              <a:rPr lang="sv-SE" dirty="0" smtClean="0"/>
              <a:t> data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sz="2400" dirty="0" err="1" smtClean="0">
                <a:latin typeface="+mn-lt"/>
              </a:rPr>
              <a:t>Hygiene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routines</a:t>
            </a:r>
            <a:r>
              <a:rPr lang="sv-SE" sz="2400" dirty="0" smtClean="0">
                <a:latin typeface="+mn-lt"/>
              </a:rPr>
              <a:t> (not public on hospital </a:t>
            </a:r>
            <a:r>
              <a:rPr lang="sv-SE" sz="2400" dirty="0" err="1" smtClean="0">
                <a:latin typeface="+mn-lt"/>
              </a:rPr>
              <a:t>level</a:t>
            </a:r>
            <a:r>
              <a:rPr lang="sv-SE" sz="2400" dirty="0" smtClean="0">
                <a:latin typeface="+mn-lt"/>
              </a:rPr>
              <a:t>)</a:t>
            </a:r>
          </a:p>
          <a:p>
            <a:r>
              <a:rPr lang="sv-SE" sz="2400" dirty="0" err="1" smtClean="0">
                <a:latin typeface="+mn-lt"/>
              </a:rPr>
              <a:t>Infection</a:t>
            </a:r>
            <a:r>
              <a:rPr lang="sv-SE" sz="2400" dirty="0" smtClean="0">
                <a:latin typeface="+mn-lt"/>
              </a:rPr>
              <a:t> rates </a:t>
            </a:r>
            <a:r>
              <a:rPr lang="sv-SE" sz="2400" dirty="0">
                <a:latin typeface="+mn-lt"/>
              </a:rPr>
              <a:t>(not public on </a:t>
            </a:r>
            <a:r>
              <a:rPr lang="sv-SE" sz="2400" dirty="0" smtClean="0">
                <a:latin typeface="+mn-lt"/>
              </a:rPr>
              <a:t>hospital </a:t>
            </a:r>
            <a:r>
              <a:rPr lang="sv-SE" sz="2400" dirty="0" err="1">
                <a:latin typeface="+mn-lt"/>
              </a:rPr>
              <a:t>level</a:t>
            </a:r>
            <a:r>
              <a:rPr lang="sv-SE" sz="2400" dirty="0" smtClean="0">
                <a:latin typeface="+mn-lt"/>
              </a:rPr>
              <a:t>)</a:t>
            </a:r>
          </a:p>
          <a:p>
            <a:r>
              <a:rPr lang="sv-SE" sz="2400" dirty="0" err="1" smtClean="0">
                <a:latin typeface="+mn-lt"/>
              </a:rPr>
              <a:t>Ward</a:t>
            </a:r>
            <a:r>
              <a:rPr lang="sv-SE" sz="2400" dirty="0" smtClean="0">
                <a:latin typeface="+mn-lt"/>
              </a:rPr>
              <a:t> beds – the hospital is </a:t>
            </a:r>
            <a:r>
              <a:rPr lang="sv-SE" sz="2400" dirty="0" err="1" smtClean="0">
                <a:latin typeface="+mn-lt"/>
              </a:rPr>
              <a:t>among</a:t>
            </a:r>
            <a:r>
              <a:rPr lang="sv-SE" sz="2400" dirty="0" smtClean="0">
                <a:latin typeface="+mn-lt"/>
              </a:rPr>
              <a:t> the </a:t>
            </a:r>
            <a:r>
              <a:rPr lang="sv-SE" sz="2400" dirty="0" err="1" smtClean="0">
                <a:latin typeface="+mn-lt"/>
              </a:rPr>
              <a:t>worse</a:t>
            </a:r>
            <a:endParaRPr lang="sv-SE" sz="2400" dirty="0" smtClean="0">
              <a:latin typeface="+mn-lt"/>
            </a:endParaRPr>
          </a:p>
          <a:p>
            <a:r>
              <a:rPr lang="sv-SE" sz="2400" dirty="0" err="1" smtClean="0">
                <a:latin typeface="+mn-lt"/>
              </a:rPr>
              <a:t>Infection</a:t>
            </a:r>
            <a:r>
              <a:rPr lang="sv-SE" sz="2400" dirty="0" smtClean="0">
                <a:latin typeface="+mn-lt"/>
              </a:rPr>
              <a:t> rates on neonatal </a:t>
            </a:r>
            <a:r>
              <a:rPr lang="sv-SE" sz="2400" dirty="0" err="1" smtClean="0">
                <a:latin typeface="+mn-lt"/>
              </a:rPr>
              <a:t>wards</a:t>
            </a:r>
            <a:r>
              <a:rPr lang="sv-SE" sz="2400" dirty="0" smtClean="0">
                <a:latin typeface="+mn-lt"/>
              </a:rPr>
              <a:t> - </a:t>
            </a:r>
            <a:r>
              <a:rPr lang="sv-SE" sz="2400" dirty="0">
                <a:latin typeface="+mn-lt"/>
              </a:rPr>
              <a:t>the hospital is </a:t>
            </a:r>
            <a:r>
              <a:rPr lang="sv-SE" sz="2400" dirty="0" err="1">
                <a:latin typeface="+mn-lt"/>
              </a:rPr>
              <a:t>among</a:t>
            </a:r>
            <a:r>
              <a:rPr lang="sv-SE" sz="2400" dirty="0">
                <a:latin typeface="+mn-lt"/>
              </a:rPr>
              <a:t> the </a:t>
            </a:r>
            <a:r>
              <a:rPr lang="sv-SE" sz="2400" dirty="0" err="1" smtClean="0">
                <a:latin typeface="+mn-lt"/>
              </a:rPr>
              <a:t>worse</a:t>
            </a:r>
            <a:endParaRPr lang="sv-SE" sz="2400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Data from IVO </a:t>
            </a:r>
            <a:r>
              <a:rPr lang="sv-SE" sz="2400" dirty="0" err="1" smtClean="0">
                <a:latin typeface="+mn-lt"/>
              </a:rPr>
              <a:t>doesnt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say</a:t>
            </a:r>
            <a:r>
              <a:rPr lang="sv-SE" sz="2400" dirty="0">
                <a:latin typeface="+mn-lt"/>
              </a:rPr>
              <a:t> </a:t>
            </a:r>
            <a:r>
              <a:rPr lang="sv-SE" sz="2400" dirty="0" smtClean="0">
                <a:latin typeface="+mn-lt"/>
              </a:rPr>
              <a:t>a </a:t>
            </a:r>
            <a:r>
              <a:rPr lang="sv-SE" sz="2400" dirty="0" err="1" smtClean="0">
                <a:latin typeface="+mn-lt"/>
              </a:rPr>
              <a:t>thing</a:t>
            </a:r>
            <a:endParaRPr lang="sv-SE" sz="2400" dirty="0" smtClean="0">
              <a:latin typeface="+mn-l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125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err="1" smtClean="0"/>
              <a:t>Could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prevented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sv-SE" sz="2400" dirty="0" err="1" smtClean="0">
                <a:latin typeface="+mn-lt"/>
              </a:rPr>
              <a:t>Maybe</a:t>
            </a:r>
            <a:r>
              <a:rPr lang="sv-SE" sz="2400" dirty="0" smtClean="0">
                <a:latin typeface="+mn-lt"/>
              </a:rPr>
              <a:t>, </a:t>
            </a:r>
            <a:r>
              <a:rPr lang="sv-SE" sz="2400" dirty="0" err="1" smtClean="0">
                <a:latin typeface="+mn-lt"/>
              </a:rPr>
              <a:t>if</a:t>
            </a:r>
            <a:r>
              <a:rPr lang="sv-SE" sz="2400" dirty="0" smtClean="0">
                <a:latin typeface="+mn-lt"/>
              </a:rPr>
              <a:t> the </a:t>
            </a:r>
            <a:r>
              <a:rPr lang="sv-SE" sz="2400" dirty="0" err="1" smtClean="0">
                <a:latin typeface="+mn-lt"/>
              </a:rPr>
              <a:t>healthcare</a:t>
            </a:r>
            <a:r>
              <a:rPr lang="sv-SE" sz="2400" dirty="0" smtClean="0">
                <a:latin typeface="+mn-lt"/>
              </a:rPr>
              <a:t> provider </a:t>
            </a:r>
            <a:r>
              <a:rPr lang="sv-SE" sz="2400" dirty="0" err="1" smtClean="0">
                <a:latin typeface="+mn-lt"/>
              </a:rPr>
              <a:t>would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have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reacted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to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their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infection</a:t>
            </a:r>
            <a:r>
              <a:rPr lang="sv-SE" sz="2400" dirty="0" smtClean="0">
                <a:latin typeface="+mn-lt"/>
              </a:rPr>
              <a:t> rates.</a:t>
            </a:r>
          </a:p>
          <a:p>
            <a:r>
              <a:rPr lang="sv-SE" sz="2400" dirty="0" err="1" smtClean="0">
                <a:latin typeface="+mn-lt"/>
              </a:rPr>
              <a:t>Probably</a:t>
            </a:r>
            <a:r>
              <a:rPr lang="sv-SE" sz="2400" dirty="0" smtClean="0">
                <a:latin typeface="+mn-lt"/>
              </a:rPr>
              <a:t>, </a:t>
            </a:r>
            <a:r>
              <a:rPr lang="sv-SE" sz="2400" dirty="0" err="1" smtClean="0">
                <a:latin typeface="+mn-lt"/>
              </a:rPr>
              <a:t>if</a:t>
            </a:r>
            <a:r>
              <a:rPr lang="sv-SE" sz="2400" dirty="0" smtClean="0">
                <a:latin typeface="+mn-lt"/>
              </a:rPr>
              <a:t> the ”</a:t>
            </a:r>
            <a:r>
              <a:rPr lang="sv-SE" sz="2400" dirty="0" err="1" smtClean="0">
                <a:latin typeface="+mn-lt"/>
              </a:rPr>
              <a:t>hygiene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nurse</a:t>
            </a:r>
            <a:r>
              <a:rPr lang="sv-SE" sz="2400" dirty="0" smtClean="0">
                <a:latin typeface="+mn-lt"/>
              </a:rPr>
              <a:t>” </a:t>
            </a:r>
            <a:r>
              <a:rPr lang="sv-SE" sz="2400" dirty="0" err="1" smtClean="0">
                <a:latin typeface="+mn-lt"/>
              </a:rPr>
              <a:t>would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have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alarmed</a:t>
            </a:r>
            <a:r>
              <a:rPr lang="sv-SE" sz="2400" dirty="0" smtClean="0">
                <a:latin typeface="+mn-lt"/>
              </a:rPr>
              <a:t> the </a:t>
            </a:r>
            <a:r>
              <a:rPr lang="sv-SE" sz="2400" dirty="0" err="1" smtClean="0">
                <a:latin typeface="+mn-lt"/>
              </a:rPr>
              <a:t>authorities</a:t>
            </a:r>
            <a:r>
              <a:rPr lang="sv-SE" sz="2400" dirty="0" smtClean="0">
                <a:latin typeface="+mn-lt"/>
              </a:rPr>
              <a:t>.</a:t>
            </a:r>
          </a:p>
          <a:p>
            <a:endParaRPr lang="sv-SE" sz="2400" dirty="0">
              <a:latin typeface="+mn-lt"/>
            </a:endParaRPr>
          </a:p>
          <a:p>
            <a:r>
              <a:rPr lang="sv-SE" sz="2400" dirty="0" err="1" smtClean="0">
                <a:latin typeface="+mn-lt"/>
              </a:rPr>
              <a:t>Question</a:t>
            </a:r>
            <a:r>
              <a:rPr lang="sv-SE" sz="2400" dirty="0" smtClean="0">
                <a:latin typeface="+mn-lt"/>
              </a:rPr>
              <a:t>: </a:t>
            </a:r>
            <a:r>
              <a:rPr lang="sv-SE" sz="2400" dirty="0" err="1" smtClean="0">
                <a:latin typeface="+mn-lt"/>
              </a:rPr>
              <a:t>What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if</a:t>
            </a:r>
            <a:r>
              <a:rPr lang="sv-SE" sz="2400" dirty="0" smtClean="0">
                <a:latin typeface="+mn-lt"/>
              </a:rPr>
              <a:t> the patients </a:t>
            </a:r>
            <a:r>
              <a:rPr lang="sv-SE" sz="2400" dirty="0" err="1" smtClean="0">
                <a:latin typeface="+mn-lt"/>
              </a:rPr>
              <a:t>would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have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been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babies</a:t>
            </a:r>
            <a:r>
              <a:rPr lang="sv-SE" sz="2400" dirty="0" smtClean="0">
                <a:latin typeface="+mn-lt"/>
              </a:rPr>
              <a:t>? </a:t>
            </a:r>
            <a:r>
              <a:rPr lang="sv-SE" sz="2400" dirty="0" err="1" smtClean="0">
                <a:latin typeface="+mn-lt"/>
              </a:rPr>
              <a:t>Was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this</a:t>
            </a:r>
            <a:r>
              <a:rPr lang="sv-SE" sz="2400" dirty="0" smtClean="0">
                <a:latin typeface="+mn-lt"/>
              </a:rPr>
              <a:t> a </a:t>
            </a:r>
            <a:r>
              <a:rPr lang="sv-SE" sz="2400" dirty="0" err="1" smtClean="0">
                <a:latin typeface="+mn-lt"/>
              </a:rPr>
              <a:t>cultural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>
                <a:latin typeface="+mn-lt"/>
              </a:rPr>
              <a:t>issue</a:t>
            </a:r>
            <a:r>
              <a:rPr lang="sv-SE" sz="2400" dirty="0">
                <a:latin typeface="+mn-lt"/>
              </a:rPr>
              <a:t> at the </a:t>
            </a:r>
            <a:r>
              <a:rPr lang="sv-SE" sz="2400" dirty="0" err="1">
                <a:latin typeface="+mn-lt"/>
              </a:rPr>
              <a:t>work</a:t>
            </a:r>
            <a:r>
              <a:rPr lang="sv-SE" sz="2400" dirty="0">
                <a:latin typeface="+mn-lt"/>
              </a:rPr>
              <a:t> </a:t>
            </a:r>
            <a:r>
              <a:rPr lang="sv-SE" sz="2400" dirty="0" err="1">
                <a:latin typeface="+mn-lt"/>
              </a:rPr>
              <a:t>place</a:t>
            </a:r>
            <a:r>
              <a:rPr lang="sv-SE" sz="2400" dirty="0">
                <a:latin typeface="+mn-lt"/>
              </a:rPr>
              <a:t>? </a:t>
            </a:r>
            <a:endParaRPr lang="sv-SE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1276717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IVO">
      <a:dk1>
        <a:sysClr val="windowText" lastClr="000000"/>
      </a:dk1>
      <a:lt1>
        <a:sysClr val="window" lastClr="FFFFFF"/>
      </a:lt1>
      <a:dk2>
        <a:srgbClr val="E66E14"/>
      </a:dk2>
      <a:lt2>
        <a:srgbClr val="007377"/>
      </a:lt2>
      <a:accent1>
        <a:srgbClr val="B1E4E3"/>
      </a:accent1>
      <a:accent2>
        <a:srgbClr val="C7C9C7"/>
      </a:accent2>
      <a:accent3>
        <a:srgbClr val="333F48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PowerPointmall-IVO</Template>
  <TotalTime>1714</TotalTime>
  <Words>235</Words>
  <Application>Microsoft Office PowerPoint</Application>
  <PresentationFormat>Diavoorstelling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Anpassad formgivning</vt:lpstr>
      <vt:lpstr>PowerPoint-presentatie</vt:lpstr>
      <vt:lpstr>PowerPoint-presentatie</vt:lpstr>
      <vt:lpstr>PowerPoint-presentatie</vt:lpstr>
      <vt:lpstr>PowerPoint-presentatie</vt:lpstr>
    </vt:vector>
  </TitlesOfParts>
  <Company>IVO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Kokko, Janna</dc:creator>
  <cp:lastModifiedBy>EPSO</cp:lastModifiedBy>
  <cp:revision>157</cp:revision>
  <cp:lastPrinted>2014-08-12T08:34:41Z</cp:lastPrinted>
  <dcterms:created xsi:type="dcterms:W3CDTF">2013-11-22T10:29:03Z</dcterms:created>
  <dcterms:modified xsi:type="dcterms:W3CDTF">2015-10-07T09:31:04Z</dcterms:modified>
</cp:coreProperties>
</file>