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19" r:id="rId2"/>
    <p:sldId id="451" r:id="rId3"/>
    <p:sldId id="454" r:id="rId4"/>
    <p:sldId id="446" r:id="rId5"/>
    <p:sldId id="461" r:id="rId6"/>
    <p:sldId id="464" r:id="rId7"/>
    <p:sldId id="462" r:id="rId8"/>
    <p:sldId id="449" r:id="rId9"/>
    <p:sldId id="448" r:id="rId10"/>
    <p:sldId id="440" r:id="rId11"/>
    <p:sldId id="458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E5"/>
    <a:srgbClr val="004785"/>
    <a:srgbClr val="FF0000"/>
    <a:srgbClr val="767BA5"/>
    <a:srgbClr val="00ABC0"/>
    <a:srgbClr val="76B583"/>
    <a:srgbClr val="9EC600"/>
    <a:srgbClr val="71C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6" autoAdjust="0"/>
    <p:restoredTop sz="80559" autoAdjust="0"/>
  </p:normalViewPr>
  <p:slideViewPr>
    <p:cSldViewPr snapToGrid="0">
      <p:cViewPr>
        <p:scale>
          <a:sx n="100" d="100"/>
          <a:sy n="100" d="100"/>
        </p:scale>
        <p:origin x="342" y="1242"/>
      </p:cViewPr>
      <p:guideLst>
        <p:guide orient="horz" pos="2160"/>
        <p:guide orient="horz" pos="527"/>
        <p:guide orient="horz" pos="1344"/>
        <p:guide orient="horz" pos="663"/>
        <p:guide orient="horz" pos="4221"/>
        <p:guide orient="horz" pos="1244"/>
        <p:guide pos="2880"/>
        <p:guide pos="295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24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biep\AppData\Local\Microsoft\Windows\Temporary%20Internet%20Files\Content.Outlook\1FAABTHZ\20120808%20Media%20Clippings%20Spreadsheet%20Final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HIS Media</a:t>
            </a:r>
            <a:r>
              <a:rPr lang="en-US" baseline="0" dirty="0">
                <a:latin typeface="+mj-lt"/>
              </a:rPr>
              <a:t> Monitoring Report</a:t>
            </a:r>
            <a:endParaRPr lang="en-GB" sz="1800" b="0" i="0" u="none" strike="noStrike" baseline="0" dirty="0">
              <a:latin typeface="+mj-lt"/>
            </a:endParaRPr>
          </a:p>
          <a:p>
            <a:pPr>
              <a:defRPr/>
            </a:pPr>
            <a:r>
              <a:rPr lang="en-GB" sz="1800" b="1" i="0" u="none" strike="noStrike" baseline="0" dirty="0">
                <a:latin typeface="+mj-lt"/>
              </a:rPr>
              <a:t>Monthly</a:t>
            </a:r>
            <a:endParaRPr lang="en-US" b="1" dirty="0">
              <a:latin typeface="+mj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419832420063328E-2"/>
          <c:y val="0.25405058055233276"/>
          <c:w val="0.77974235432190053"/>
          <c:h val="0.56717677826820345"/>
        </c:manualLayout>
      </c:layout>
      <c:lineChart>
        <c:grouping val="standard"/>
        <c:varyColors val="0"/>
        <c:ser>
          <c:idx val="0"/>
          <c:order val="0"/>
          <c:tx>
            <c:strRef>
              <c:f>HIS!$B$3</c:f>
              <c:strCache>
                <c:ptCount val="1"/>
                <c:pt idx="0">
                  <c:v>HIS</c:v>
                </c:pt>
              </c:strCache>
            </c:strRef>
          </c:tx>
          <c:marker>
            <c:symbol val="none"/>
          </c:marker>
          <c:cat>
            <c:numRef>
              <c:f>HIS!$A$4:$A$17</c:f>
              <c:numCache>
                <c:formatCode>mmm\-yy</c:formatCode>
                <c:ptCount val="14"/>
                <c:pt idx="0">
                  <c:v>40695</c:v>
                </c:pt>
                <c:pt idx="1">
                  <c:v>40725</c:v>
                </c:pt>
                <c:pt idx="2">
                  <c:v>40756</c:v>
                </c:pt>
                <c:pt idx="3">
                  <c:v>40787</c:v>
                </c:pt>
                <c:pt idx="4">
                  <c:v>40817</c:v>
                </c:pt>
                <c:pt idx="5">
                  <c:v>40848</c:v>
                </c:pt>
                <c:pt idx="6">
                  <c:v>40878</c:v>
                </c:pt>
                <c:pt idx="7">
                  <c:v>40909</c:v>
                </c:pt>
                <c:pt idx="8">
                  <c:v>40940</c:v>
                </c:pt>
                <c:pt idx="9">
                  <c:v>40969</c:v>
                </c:pt>
                <c:pt idx="10">
                  <c:v>41000</c:v>
                </c:pt>
                <c:pt idx="11">
                  <c:v>41030</c:v>
                </c:pt>
                <c:pt idx="12">
                  <c:v>41061</c:v>
                </c:pt>
                <c:pt idx="13">
                  <c:v>41091</c:v>
                </c:pt>
              </c:numCache>
            </c:numRef>
          </c:cat>
          <c:val>
            <c:numRef>
              <c:f>HIS!$B$4:$B$17</c:f>
              <c:numCache>
                <c:formatCode>General</c:formatCode>
                <c:ptCount val="14"/>
                <c:pt idx="0">
                  <c:v>11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7</c:v>
                </c:pt>
                <c:pt idx="8">
                  <c:v>14</c:v>
                </c:pt>
                <c:pt idx="9">
                  <c:v>12</c:v>
                </c:pt>
                <c:pt idx="10">
                  <c:v>21</c:v>
                </c:pt>
                <c:pt idx="11">
                  <c:v>14</c:v>
                </c:pt>
                <c:pt idx="12">
                  <c:v>21</c:v>
                </c:pt>
                <c:pt idx="13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50880"/>
        <c:axId val="32260864"/>
      </c:lineChart>
      <c:dateAx>
        <c:axId val="3225088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32260864"/>
        <c:crosses val="autoZero"/>
        <c:auto val="1"/>
        <c:lblOffset val="100"/>
        <c:baseTimeUnit val="months"/>
      </c:dateAx>
      <c:valAx>
        <c:axId val="32260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+mj-lt"/>
                  </a:defRPr>
                </a:pPr>
                <a:r>
                  <a:rPr lang="en-GB">
                    <a:latin typeface="+mj-lt"/>
                  </a:rPr>
                  <a:t>No</a:t>
                </a:r>
                <a:r>
                  <a:rPr lang="en-GB" baseline="0">
                    <a:latin typeface="+mj-lt"/>
                  </a:rPr>
                  <a:t> of Mentions</a:t>
                </a:r>
                <a:endParaRPr lang="en-GB">
                  <a:latin typeface="+mj-lt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250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77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414081-B3E9-4490-BE50-39A60D7CD71B}" type="datetimeFigureOut">
              <a:rPr lang="en-US"/>
              <a:pPr>
                <a:defRPr/>
              </a:pPr>
              <a:t>10/8/2012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0B9E4D-06CE-49FC-AF60-DBB4F67A126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957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77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5EFC21-5545-4297-9B93-259CBCF30157}" type="datetimeFigureOut">
              <a:rPr lang="en-GB"/>
              <a:pPr>
                <a:defRPr/>
              </a:pPr>
              <a:t>08/10/2012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385"/>
            <a:ext cx="5608320" cy="418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575BCB-4931-442F-8E10-D36C343855E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877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75BCB-4931-442F-8E10-D36C343855E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75BCB-4931-442F-8E10-D36C343855E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75BCB-4931-442F-8E10-D36C343855E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75BCB-4931-442F-8E10-D36C343855E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75BCB-4931-442F-8E10-D36C343855E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75BCB-4931-442F-8E10-D36C343855E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75BCB-4931-442F-8E10-D36C343855E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4124672"/>
            <a:ext cx="8324850" cy="17427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58734" y="1979049"/>
            <a:ext cx="4320480" cy="54603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500">
                <a:solidFill>
                  <a:srgbClr val="71C7F0"/>
                </a:solidFill>
                <a:latin typeface="Myriad Pro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Bebas Neue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Bebas Neue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Bebas Neue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443354" y="2713462"/>
            <a:ext cx="4320480" cy="22238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0024" y="444252"/>
            <a:ext cx="8388440" cy="489198"/>
          </a:xfrm>
        </p:spPr>
        <p:txBody>
          <a:bodyPr/>
          <a:lstStyle/>
          <a:p>
            <a:r>
              <a:rPr lang="en-GB" dirty="0" smtClean="0"/>
              <a:t>Click to add text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lnSpc>
                <a:spcPts val="2700"/>
              </a:lnSpc>
              <a:defRPr sz="2800" b="1">
                <a:solidFill>
                  <a:srgbClr val="71C7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3245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60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5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24" y="358527"/>
            <a:ext cx="8388440" cy="7536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4" y="1844825"/>
            <a:ext cx="8319839" cy="404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65920"/>
            <a:ext cx="8300788" cy="4225280"/>
          </a:xfrm>
        </p:spPr>
        <p:txBody>
          <a:bodyPr/>
          <a:lstStyle>
            <a:lvl1pPr>
              <a:lnSpc>
                <a:spcPts val="35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760" y="1106456"/>
            <a:ext cx="7772400" cy="2952328"/>
          </a:xfrm>
        </p:spPr>
        <p:txBody>
          <a:bodyPr/>
          <a:lstStyle>
            <a:lvl1pPr algn="l">
              <a:lnSpc>
                <a:spcPts val="5400"/>
              </a:lnSpc>
              <a:defRPr sz="66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66" y="1533525"/>
            <a:ext cx="8281738" cy="435292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49" y="390520"/>
            <a:ext cx="8388440" cy="4261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24" y="376143"/>
            <a:ext cx="8388440" cy="4261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4" y="1846977"/>
            <a:ext cx="3745235" cy="39918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974" y="1846976"/>
            <a:ext cx="3933825" cy="40013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0024" y="453777"/>
            <a:ext cx="8388440" cy="489198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GB" dirty="0" smtClean="0"/>
              <a:t>Click to add text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1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10" y="2174875"/>
            <a:ext cx="4040188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24" y="453777"/>
            <a:ext cx="8388440" cy="489198"/>
          </a:xfrm>
        </p:spPr>
        <p:txBody>
          <a:bodyPr/>
          <a:lstStyle/>
          <a:p>
            <a:r>
              <a:rPr lang="en-GB" dirty="0" smtClean="0"/>
              <a:t>Click to add text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5138" y="642302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dirty="0">
                <a:latin typeface="Myriad Pro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67123" y="1861602"/>
            <a:ext cx="4320480" cy="38884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9842" y="2139950"/>
            <a:ext cx="3205758" cy="304165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24" y="453777"/>
            <a:ext cx="8388440" cy="489198"/>
          </a:xfrm>
        </p:spPr>
        <p:txBody>
          <a:bodyPr/>
          <a:lstStyle/>
          <a:p>
            <a:r>
              <a:rPr lang="en-GB" dirty="0" smtClean="0"/>
              <a:t>Click to add text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357188"/>
            <a:ext cx="8388350" cy="5572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8150" y="1844675"/>
            <a:ext cx="831056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1638" y="6083300"/>
            <a:ext cx="8340725" cy="0"/>
          </a:xfrm>
          <a:prstGeom prst="line">
            <a:avLst/>
          </a:prstGeom>
          <a:ln w="5715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45475" y="6505575"/>
            <a:ext cx="511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66013" y="6505575"/>
            <a:ext cx="6778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HIS_logo_CMYK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4175" y="6154738"/>
            <a:ext cx="16446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SC_2col_2.jp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47900" y="6305550"/>
            <a:ext cx="444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7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3700"/>
        </a:lnSpc>
        <a:spcBef>
          <a:spcPct val="0"/>
        </a:spcBef>
        <a:spcAft>
          <a:spcPct val="0"/>
        </a:spcAft>
        <a:defRPr sz="2800" b="1" kern="1200" cap="all">
          <a:solidFill>
            <a:srgbClr val="00A2E5"/>
          </a:solidFill>
          <a:latin typeface="Myriad Pro" pitchFamily="34" charset="0"/>
          <a:ea typeface="Myriad Pro" pitchFamily="34" charset="0"/>
          <a:cs typeface="Myriad Pro" pitchFamily="34" charset="0"/>
        </a:defRPr>
      </a:lvl1pPr>
      <a:lvl2pPr algn="l" rtl="0" fontAlgn="base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00A2E5"/>
          </a:solidFill>
          <a:latin typeface="Myriad Pro" pitchFamily="34" charset="0"/>
          <a:ea typeface="Myriad Pro" pitchFamily="34" charset="0"/>
          <a:cs typeface="Myriad Pro" pitchFamily="34" charset="0"/>
        </a:defRPr>
      </a:lvl2pPr>
      <a:lvl3pPr algn="l" rtl="0" fontAlgn="base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00A2E5"/>
          </a:solidFill>
          <a:latin typeface="Myriad Pro" pitchFamily="34" charset="0"/>
          <a:ea typeface="Myriad Pro" pitchFamily="34" charset="0"/>
          <a:cs typeface="Myriad Pro" pitchFamily="34" charset="0"/>
        </a:defRPr>
      </a:lvl3pPr>
      <a:lvl4pPr algn="l" rtl="0" fontAlgn="base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00A2E5"/>
          </a:solidFill>
          <a:latin typeface="Myriad Pro" pitchFamily="34" charset="0"/>
          <a:ea typeface="Myriad Pro" pitchFamily="34" charset="0"/>
          <a:cs typeface="Myriad Pro" pitchFamily="34" charset="0"/>
        </a:defRPr>
      </a:lvl4pPr>
      <a:lvl5pPr algn="l" rtl="0" fontAlgn="base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00A2E5"/>
          </a:solidFill>
          <a:latin typeface="Myriad Pro" pitchFamily="34" charset="0"/>
          <a:ea typeface="Myriad Pro" pitchFamily="34" charset="0"/>
          <a:cs typeface="Myriad Pro" pitchFamily="34" charset="0"/>
        </a:defRPr>
      </a:lvl5pPr>
      <a:lvl6pPr marL="457200" algn="l" rtl="0" fontAlgn="base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00A2E5"/>
          </a:solidFill>
          <a:latin typeface="Myriad Pro" pitchFamily="34" charset="0"/>
          <a:ea typeface="Myriad Pro" pitchFamily="34" charset="0"/>
          <a:cs typeface="Myriad Pro" pitchFamily="34" charset="0"/>
        </a:defRPr>
      </a:lvl6pPr>
      <a:lvl7pPr marL="914400" algn="l" rtl="0" fontAlgn="base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00A2E5"/>
          </a:solidFill>
          <a:latin typeface="Myriad Pro" pitchFamily="34" charset="0"/>
          <a:ea typeface="Myriad Pro" pitchFamily="34" charset="0"/>
          <a:cs typeface="Myriad Pro" pitchFamily="34" charset="0"/>
        </a:defRPr>
      </a:lvl7pPr>
      <a:lvl8pPr marL="1371600" algn="l" rtl="0" fontAlgn="base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00A2E5"/>
          </a:solidFill>
          <a:latin typeface="Myriad Pro" pitchFamily="34" charset="0"/>
          <a:ea typeface="Myriad Pro" pitchFamily="34" charset="0"/>
          <a:cs typeface="Myriad Pro" pitchFamily="34" charset="0"/>
        </a:defRPr>
      </a:lvl8pPr>
      <a:lvl9pPr marL="1828800" algn="l" rtl="0" fontAlgn="base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00A2E5"/>
          </a:solidFill>
          <a:latin typeface="Myriad Pro" pitchFamily="34" charset="0"/>
          <a:ea typeface="Myriad Pro" pitchFamily="34" charset="0"/>
          <a:cs typeface="Myriad Pro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Font typeface="Arial" charset="0"/>
        <a:buChar char="•"/>
        <a:defRPr lang="en-US" sz="2000" kern="1200" dirty="0">
          <a:solidFill>
            <a:srgbClr val="595959"/>
          </a:solidFill>
          <a:latin typeface="Myriad Pro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Font typeface="Arial" charset="0"/>
        <a:buChar char="–"/>
        <a:defRPr lang="en-US" sz="2000" kern="1200" dirty="0">
          <a:solidFill>
            <a:srgbClr val="595959"/>
          </a:solidFill>
          <a:latin typeface="Myriad Pro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Font typeface="Arial" charset="0"/>
        <a:buChar char="•"/>
        <a:defRPr lang="en-US" sz="2000" kern="1200" dirty="0">
          <a:solidFill>
            <a:srgbClr val="595959"/>
          </a:solidFill>
          <a:latin typeface="Myriad Pro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Font typeface="Arial" charset="0"/>
        <a:buChar char="–"/>
        <a:defRPr lang="en-US" sz="2000" kern="1200" dirty="0">
          <a:solidFill>
            <a:srgbClr val="595959"/>
          </a:solidFill>
          <a:latin typeface="Myriad Pro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Font typeface="Arial" charset="0"/>
        <a:buChar char="»"/>
        <a:defRPr lang="en-GB" sz="2000" kern="1200" dirty="0">
          <a:solidFill>
            <a:srgbClr val="595959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IS_logo_CMY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038" y="1482725"/>
            <a:ext cx="5627687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C:\Documents and Settings\jasonk\Desktop\HIS PPT Template\V2\taglin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395288"/>
            <a:ext cx="85344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316036" y="3454256"/>
            <a:ext cx="8389813" cy="1138237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3600" b="1" cap="all" spc="-150" dirty="0">
                <a:solidFill>
                  <a:srgbClr val="004785"/>
                </a:solidFill>
                <a:latin typeface="Myriad Pro" pitchFamily="34" charset="0"/>
                <a:ea typeface="Myriad Pro" pitchFamily="34" charset="0"/>
                <a:cs typeface="+mj-cs"/>
              </a:rPr>
              <a:t/>
            </a:r>
            <a:br>
              <a:rPr lang="en-GB" sz="3600" b="1" cap="all" spc="-150" dirty="0">
                <a:solidFill>
                  <a:srgbClr val="004785"/>
                </a:solidFill>
                <a:latin typeface="Myriad Pro" pitchFamily="34" charset="0"/>
                <a:ea typeface="Myriad Pro" pitchFamily="34" charset="0"/>
                <a:cs typeface="+mj-cs"/>
              </a:rPr>
            </a:br>
            <a:r>
              <a:rPr lang="en-GB" sz="2400" spc="-150" dirty="0">
                <a:solidFill>
                  <a:srgbClr val="00A2E5"/>
                </a:solidFill>
                <a:latin typeface="Myriad Pro" pitchFamily="34" charset="0"/>
                <a:ea typeface="Myriad Pro" pitchFamily="34" charset="0"/>
                <a:cs typeface="+mj-cs"/>
              </a:rPr>
              <a:t/>
            </a:r>
            <a:br>
              <a:rPr lang="en-GB" sz="2400" spc="-150" dirty="0">
                <a:solidFill>
                  <a:srgbClr val="00A2E5"/>
                </a:solidFill>
                <a:latin typeface="Myriad Pro" pitchFamily="34" charset="0"/>
                <a:ea typeface="Myriad Pro" pitchFamily="34" charset="0"/>
                <a:cs typeface="+mj-cs"/>
              </a:rPr>
            </a:br>
            <a:r>
              <a:rPr lang="en-GB" sz="360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Myriad Pro" pitchFamily="34" charset="0"/>
                <a:cs typeface="+mj-cs"/>
              </a:rPr>
              <a:t>Scrutiny and Assurance</a:t>
            </a:r>
            <a:r>
              <a:rPr lang="en-GB" sz="36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Myriad Pro" pitchFamily="34" charset="0"/>
                <a:cs typeface="+mj-cs"/>
              </a:rPr>
              <a:t>: safe and sound?</a:t>
            </a:r>
          </a:p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endParaRPr lang="en-GB" sz="36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  <a:ea typeface="Myriad Pro" pitchFamily="34" charset="0"/>
              <a:cs typeface="+mj-cs"/>
            </a:endParaRPr>
          </a:p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endParaRPr lang="en-GB" sz="28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  <a:ea typeface="Myriad Pro" pitchFamily="34" charset="0"/>
              <a:cs typeface="+mj-cs"/>
            </a:endParaRPr>
          </a:p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8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Myriad Pro" pitchFamily="34" charset="0"/>
                <a:cs typeface="+mj-cs"/>
              </a:rPr>
              <a:t>Jan Warner</a:t>
            </a:r>
            <a:r>
              <a:rPr lang="en-GB" sz="36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Myriad Pro" pitchFamily="34" charset="0"/>
                <a:cs typeface="+mj-cs"/>
              </a:rPr>
              <a:t/>
            </a:r>
            <a:br>
              <a:rPr lang="en-GB" sz="36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Myriad Pro" pitchFamily="34" charset="0"/>
                <a:cs typeface="+mj-cs"/>
              </a:rPr>
            </a:br>
            <a:endParaRPr lang="en-US" sz="3600" b="1" cap="all" spc="-15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  <a:ea typeface="Myriad Pro" pitchFamily="34" charset="0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113" y="6159500"/>
            <a:ext cx="2492375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376238"/>
            <a:ext cx="8388350" cy="425450"/>
          </a:xfrm>
        </p:spPr>
        <p:txBody>
          <a:bodyPr/>
          <a:lstStyle/>
          <a:p>
            <a:pPr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/>
            </a:r>
            <a:br>
              <a:rPr lang="en-GB" dirty="0" smtClean="0">
                <a:cs typeface="+mj-cs"/>
              </a:rPr>
            </a:br>
            <a:endParaRPr lang="en-GB" dirty="0"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42728" y="555379"/>
            <a:ext cx="8012504" cy="3287713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11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rPr>
              <a:t>Our goals</a:t>
            </a:r>
            <a:endParaRPr lang="en-GB" sz="1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/>
            </a:endParaRPr>
          </a:p>
          <a:p>
            <a:pPr mar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2500" b="1" dirty="0">
              <a:solidFill>
                <a:schemeClr val="tx1">
                  <a:lumMod val="50000"/>
                  <a:lumOff val="50000"/>
                </a:schemeClr>
              </a:solidFill>
              <a:latin typeface="Myriad Pro"/>
            </a:endParaRPr>
          </a:p>
          <a:p>
            <a:pPr marL="273050" indent="-27305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GB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rPr>
              <a:t>There will be </a:t>
            </a:r>
            <a:r>
              <a:rPr lang="en-GB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rPr>
              <a:t>increasing confidence and reliance </a:t>
            </a:r>
            <a:r>
              <a:rPr lang="en-GB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rPr>
              <a:t>on our reports – patients and staff </a:t>
            </a:r>
          </a:p>
          <a:p>
            <a:pPr marL="355600" indent="-3556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rPr>
              <a:t>We will have a shared understanding of </a:t>
            </a:r>
            <a:r>
              <a:rPr lang="en-GB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rPr>
              <a:t>the links between scrutiny and improvement </a:t>
            </a:r>
            <a:r>
              <a:rPr lang="en-GB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rPr>
              <a:t>but also in a way that doesn’t diminish our voice to appropriately challenge</a:t>
            </a:r>
          </a:p>
          <a:p>
            <a:pPr marL="355600" indent="-3556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rPr>
              <a:t>By virtue of our delivery, we will be asked to do more – an even </a:t>
            </a:r>
            <a:r>
              <a:rPr lang="en-GB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rPr>
              <a:t>‘greater licence to operate’ – capability and capacity</a:t>
            </a:r>
          </a:p>
          <a:p>
            <a:pPr marL="355600" indent="-3556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/>
            </a:endParaRPr>
          </a:p>
          <a:p>
            <a:pPr marL="355600" indent="-3556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/>
            </a:endParaRPr>
          </a:p>
          <a:p>
            <a:pPr marL="355600" indent="-3556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/>
            </a:endParaRPr>
          </a:p>
          <a:p>
            <a:pPr marL="355600" indent="-3556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376238"/>
            <a:ext cx="8388350" cy="425450"/>
          </a:xfrm>
        </p:spPr>
        <p:txBody>
          <a:bodyPr/>
          <a:lstStyle/>
          <a:p>
            <a:pPr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/>
            </a:r>
            <a:br>
              <a:rPr lang="en-GB" dirty="0" smtClean="0">
                <a:cs typeface="+mj-cs"/>
              </a:rPr>
            </a:br>
            <a:endParaRPr lang="en-GB" dirty="0"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69025" y="449896"/>
            <a:ext cx="8388440" cy="426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ts val="3700"/>
              </a:lnSpc>
            </a:pPr>
            <a:r>
              <a:rPr lang="en-GB" sz="2800" b="1" cap="all" dirty="0" smtClean="0">
                <a:solidFill>
                  <a:srgbClr val="00A2E5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rPr>
              <a:t>DISCUSSION…..</a:t>
            </a: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0A2E5"/>
              </a:solidFill>
              <a:effectLst/>
              <a:uLnTx/>
              <a:uFillTx/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02104" y="1266474"/>
            <a:ext cx="8012504" cy="35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What does a highly reliable scrutiny and assurance function look like? 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How do we further build on collaborative partnership working without compromising on our ‘regulatory’/scrutiny requirements? 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With media interest, how do we ensure scrutiny does not ‘crowd out’ our improvement activities?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spcAft>
                <a:spcPts val="600"/>
              </a:spcAft>
              <a:defRPr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  <a:p>
            <a:pPr marL="355600" marR="0" lvl="0" indent="-355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" descr="opah_headlin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97942">
            <a:off x="620713" y="403225"/>
            <a:ext cx="32258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opah_headlin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8944">
            <a:off x="68263" y="3175000"/>
            <a:ext cx="5191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pah_headline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3820">
            <a:off x="4087813" y="1400175"/>
            <a:ext cx="44481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pah_headline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5776" y="4724433"/>
            <a:ext cx="3146961" cy="12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pah_headline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0" y="428625"/>
            <a:ext cx="3581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360346">
            <a:off x="1175666" y="4892626"/>
            <a:ext cx="4667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Investigation into NHS Lothian after claims they ‘manipulated’ waiting times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71190">
            <a:off x="4381997" y="3859480"/>
            <a:ext cx="296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NHS Lothian report reveals 'bullying culture' and 'atmosphere of fear'</a:t>
            </a:r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75004">
            <a:off x="1258786" y="1191122"/>
            <a:ext cx="5122762" cy="15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print"/>
          <a:srcRect l="9838" t="25812" r="22857" b="20617"/>
          <a:stretch>
            <a:fillRect/>
          </a:stretch>
        </p:blipFill>
        <p:spPr bwMode="auto">
          <a:xfrm rot="667033">
            <a:off x="4168237" y="2885705"/>
            <a:ext cx="28720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17517" y="3930732"/>
            <a:ext cx="802771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n-lt"/>
              </a:rPr>
              <a:t>Sirens sound for ambulance service</a:t>
            </a:r>
            <a:endParaRPr lang="en-GB" sz="4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193718" y="1692048"/>
          <a:ext cx="6548994" cy="331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/>
            </a:r>
            <a:br>
              <a:rPr lang="en-GB" dirty="0" smtClean="0">
                <a:cs typeface="+mj-cs"/>
              </a:rPr>
            </a:br>
            <a:endParaRPr lang="en-GB" dirty="0">
              <a:cs typeface="+mj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29431" t="14112" r="32223" b="21237"/>
          <a:stretch>
            <a:fillRect/>
          </a:stretch>
        </p:blipFill>
        <p:spPr bwMode="auto">
          <a:xfrm>
            <a:off x="2411638" y="417997"/>
            <a:ext cx="4344473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376238"/>
            <a:ext cx="8388350" cy="425450"/>
          </a:xfrm>
        </p:spPr>
        <p:txBody>
          <a:bodyPr/>
          <a:lstStyle/>
          <a:p>
            <a:pPr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/>
            </a:r>
            <a:br>
              <a:rPr lang="en-GB" dirty="0" smtClean="0">
                <a:cs typeface="+mj-cs"/>
              </a:rPr>
            </a:br>
            <a:endParaRPr lang="en-GB" dirty="0"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88350" y="1196646"/>
            <a:ext cx="8416263" cy="4847894"/>
          </a:xfrm>
        </p:spPr>
        <p:txBody>
          <a:bodyPr rtlCol="0">
            <a:noAutofit/>
          </a:bodyPr>
          <a:lstStyle/>
          <a:p>
            <a:pPr>
              <a:lnSpc>
                <a:spcPts val="3000"/>
              </a:lnSpc>
              <a:buNone/>
              <a:defRPr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The systems for inspection and regulation we have in Scotland can broadly be judged as acting reasonably in the interests of those using public services’  ‘</a:t>
            </a:r>
          </a:p>
          <a:p>
            <a:pPr>
              <a:lnSpc>
                <a:spcPts val="3000"/>
              </a:lnSpc>
              <a:buNone/>
              <a:defRPr/>
            </a:pPr>
            <a:endParaRPr lang="en-GB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  <a:buNone/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‘Take the case of the health service watchdog, Healthcare Improvement Scotland. This is a body that looks dispassionately and thoroughly at our hospitals to check they meet the standards patients and their relatives are right to demand’</a:t>
            </a:r>
            <a:endParaRPr lang="en-GB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57149" y="390520"/>
            <a:ext cx="8388440" cy="426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A2E5"/>
                </a:solidFill>
                <a:effectLst/>
                <a:uLnTx/>
                <a:uFillTx/>
                <a:latin typeface="Myriad Pro" pitchFamily="34" charset="0"/>
                <a:ea typeface="Myriad Pro" pitchFamily="34" charset="0"/>
                <a:cs typeface="Myriad Pro" pitchFamily="34" charset="0"/>
              </a:rPr>
              <a:t>Quotes….</a:t>
            </a: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0A2E5"/>
              </a:solidFill>
              <a:effectLst/>
              <a:uLnTx/>
              <a:uFillTx/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376238"/>
            <a:ext cx="8388350" cy="425450"/>
          </a:xfrm>
        </p:spPr>
        <p:txBody>
          <a:bodyPr/>
          <a:lstStyle/>
          <a:p>
            <a:pPr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/>
            </a:r>
            <a:br>
              <a:rPr lang="en-GB" dirty="0" smtClean="0">
                <a:cs typeface="+mj-cs"/>
              </a:rPr>
            </a:br>
            <a:endParaRPr lang="en-GB" dirty="0"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88350" y="1196646"/>
            <a:ext cx="8416263" cy="4847894"/>
          </a:xfrm>
        </p:spPr>
        <p:txBody>
          <a:bodyPr rtlCol="0">
            <a:noAutofit/>
          </a:bodyPr>
          <a:lstStyle/>
          <a:p>
            <a:pPr>
              <a:lnSpc>
                <a:spcPts val="3000"/>
              </a:lnSpc>
              <a:buNone/>
              <a:defRPr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‘Most NHS staff who care about the standards in our hospitals welcome the rigour which regular inspections bring...’  </a:t>
            </a:r>
          </a:p>
          <a:p>
            <a:pPr>
              <a:lnSpc>
                <a:spcPts val="3000"/>
              </a:lnSpc>
              <a:buNone/>
              <a:defRPr/>
            </a:pPr>
            <a:endParaRPr lang="en-GB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  <a:buNone/>
              <a:defRPr/>
            </a:pPr>
            <a:endParaRPr lang="en-GB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  <a:buNone/>
              <a:defRPr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‘When we see the improvements in standards that ensue from inspection, the benefits of watchdogs – with teeth which can bite – cannot reasonably be questioned’</a:t>
            </a:r>
            <a:endParaRPr lang="en-GB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57149" y="390520"/>
            <a:ext cx="8388440" cy="426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A2E5"/>
                </a:solidFill>
                <a:effectLst/>
                <a:uLnTx/>
                <a:uFillTx/>
                <a:latin typeface="Myriad Pro" pitchFamily="34" charset="0"/>
                <a:ea typeface="Myriad Pro" pitchFamily="34" charset="0"/>
                <a:cs typeface="Myriad Pro" pitchFamily="34" charset="0"/>
              </a:rPr>
              <a:t>Quotes….</a:t>
            </a: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0A2E5"/>
              </a:solidFill>
              <a:effectLst/>
              <a:uLnTx/>
              <a:uFillTx/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376238"/>
            <a:ext cx="8388350" cy="425450"/>
          </a:xfrm>
        </p:spPr>
        <p:txBody>
          <a:bodyPr/>
          <a:lstStyle/>
          <a:p>
            <a:pPr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/>
            </a:r>
            <a:br>
              <a:rPr lang="en-GB" dirty="0" smtClean="0">
                <a:cs typeface="+mj-cs"/>
              </a:rPr>
            </a:br>
            <a:endParaRPr lang="en-GB" dirty="0"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88350" y="1196646"/>
            <a:ext cx="8416263" cy="4847894"/>
          </a:xfrm>
        </p:spPr>
        <p:txBody>
          <a:bodyPr rtlCol="0">
            <a:normAutofit/>
          </a:bodyPr>
          <a:lstStyle/>
          <a:p>
            <a:pPr>
              <a:lnSpc>
                <a:spcPts val="3000"/>
              </a:lnSpc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48 staff in scrutiny and assurance </a:t>
            </a:r>
          </a:p>
          <a:p>
            <a:pPr>
              <a:lnSpc>
                <a:spcPts val="3000"/>
              </a:lnSpc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Spend around £1.9m on scrutiny and assurance as a function (11.7% of core allocation)</a:t>
            </a:r>
          </a:p>
          <a:p>
            <a:pPr>
              <a:lnSpc>
                <a:spcPts val="3000"/>
              </a:lnSpc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Over 100 announced/unannounced HAI inspections since 2009</a:t>
            </a:r>
          </a:p>
          <a:p>
            <a:pPr>
              <a:lnSpc>
                <a:spcPts val="3000"/>
              </a:lnSpc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9 announced/unannounced older people inspections so far</a:t>
            </a:r>
          </a:p>
          <a:p>
            <a:pPr>
              <a:lnSpc>
                <a:spcPts val="3000"/>
              </a:lnSpc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32 + independent healthcare providers</a:t>
            </a:r>
          </a:p>
          <a:p>
            <a:pPr marL="355600" indent="-3556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57149" y="390520"/>
            <a:ext cx="8388440" cy="426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A2E5"/>
                </a:solidFill>
                <a:effectLst/>
                <a:uLnTx/>
                <a:uFillTx/>
                <a:latin typeface="Myriad Pro" pitchFamily="34" charset="0"/>
                <a:ea typeface="Myriad Pro" pitchFamily="34" charset="0"/>
                <a:cs typeface="Myriad Pro" pitchFamily="34" charset="0"/>
              </a:rPr>
              <a:t>Dimensions….</a:t>
            </a: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0A2E5"/>
              </a:solidFill>
              <a:effectLst/>
              <a:uLnTx/>
              <a:uFillTx/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39" y="182851"/>
            <a:ext cx="8229600" cy="1143001"/>
          </a:xfrm>
        </p:spPr>
        <p:txBody>
          <a:bodyPr/>
          <a:lstStyle/>
          <a:p>
            <a:pPr eaLnBrk="1" hangingPunct="1"/>
            <a:r>
              <a:rPr lang="en-GB" dirty="0" smtClean="0"/>
              <a:t>SCRUTINY AND ASSURANCE OPERATING FRAMEWORK….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121" y="1475736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GB" sz="3600" dirty="0" smtClean="0"/>
              <a:t>Duty to explain </a:t>
            </a:r>
          </a:p>
          <a:p>
            <a:pPr eaLnBrk="1" hangingPunct="1"/>
            <a:r>
              <a:rPr lang="en-GB" sz="2000" b="1" i="1" dirty="0" smtClean="0"/>
              <a:t>why</a:t>
            </a:r>
            <a:r>
              <a:rPr lang="en-GB" sz="2000" dirty="0" smtClean="0"/>
              <a:t> we are undertaking scrutiny and assurance in priority areas</a:t>
            </a:r>
          </a:p>
          <a:p>
            <a:pPr eaLnBrk="1" hangingPunct="1"/>
            <a:r>
              <a:rPr lang="en-GB" sz="2000" b="1" i="1" dirty="0" smtClean="0"/>
              <a:t>What </a:t>
            </a:r>
            <a:r>
              <a:rPr lang="en-GB" sz="2000" dirty="0" smtClean="0"/>
              <a:t>behaviours and values underpin our scrutiny activity</a:t>
            </a:r>
            <a:endParaRPr lang="en-GB" sz="2000" b="1" i="1" dirty="0" smtClean="0"/>
          </a:p>
          <a:p>
            <a:pPr eaLnBrk="1" hangingPunct="1"/>
            <a:r>
              <a:rPr lang="en-GB" sz="2000" b="1" i="1" dirty="0" smtClean="0"/>
              <a:t>How </a:t>
            </a:r>
            <a:r>
              <a:rPr lang="en-GB" sz="2000" dirty="0" smtClean="0"/>
              <a:t>we will demonstrate added value and give assurance re the quality of services</a:t>
            </a:r>
          </a:p>
          <a:p>
            <a:pPr eaLnBrk="1" hangingPunct="1"/>
            <a:endParaRPr lang="en-GB" sz="2000" dirty="0" smtClean="0"/>
          </a:p>
          <a:p>
            <a:pPr eaLnBrk="1" hangingPunct="1">
              <a:buNone/>
            </a:pPr>
            <a:endParaRPr lang="en-GB" sz="2000" dirty="0" smtClean="0"/>
          </a:p>
          <a:p>
            <a:pPr eaLnBrk="1" hangingPunct="1"/>
            <a:endParaRPr lang="en-GB" sz="2000" dirty="0" smtClean="0"/>
          </a:p>
          <a:p>
            <a:pPr eaLnBrk="1" hangingPunct="1">
              <a:buNone/>
            </a:pPr>
            <a:endParaRPr lang="en-GB" sz="2000" dirty="0" smtClean="0"/>
          </a:p>
          <a:p>
            <a:pPr eaLnBrk="1" hangingPunct="1"/>
            <a:endParaRPr lang="en-GB" sz="20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717" y="1177265"/>
            <a:ext cx="8281738" cy="435292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 smtClean="0"/>
              <a:t>Care of older people in acute hospitals</a:t>
            </a:r>
          </a:p>
          <a:p>
            <a:pPr lvl="0"/>
            <a:r>
              <a:rPr lang="en-GB" dirty="0" smtClean="0"/>
              <a:t>Healthcare associated infection (HEI work)</a:t>
            </a:r>
          </a:p>
          <a:p>
            <a:pPr lvl="0"/>
            <a:r>
              <a:rPr lang="en-GB" dirty="0" smtClean="0"/>
              <a:t>Prisoner healthcare</a:t>
            </a:r>
          </a:p>
          <a:p>
            <a:pPr lvl="0"/>
            <a:r>
              <a:rPr lang="en-GB" dirty="0" smtClean="0"/>
              <a:t>Independent healthcare services (regulation)</a:t>
            </a:r>
          </a:p>
          <a:p>
            <a:pPr lvl="0"/>
            <a:r>
              <a:rPr lang="en-GB" dirty="0" smtClean="0"/>
              <a:t>Independent healthcare services (inspection)</a:t>
            </a:r>
          </a:p>
          <a:p>
            <a:pPr lvl="0"/>
            <a:r>
              <a:rPr lang="en-GB" dirty="0" smtClean="0"/>
              <a:t>Improving learning from adverse events</a:t>
            </a:r>
          </a:p>
          <a:p>
            <a:pPr lvl="0"/>
            <a:r>
              <a:rPr lang="en-GB" dirty="0" smtClean="0"/>
              <a:t>Maternal health</a:t>
            </a:r>
          </a:p>
          <a:p>
            <a:pPr lvl="0"/>
            <a:r>
              <a:rPr lang="en-GB" dirty="0" smtClean="0"/>
              <a:t>Joint inspection of children’s services in local authorities</a:t>
            </a:r>
          </a:p>
          <a:p>
            <a:pPr lvl="0"/>
            <a:r>
              <a:rPr lang="en-GB" dirty="0" smtClean="0"/>
              <a:t>Joint inspection of adult services in local authorities</a:t>
            </a:r>
          </a:p>
          <a:p>
            <a:pPr lvl="0"/>
            <a:r>
              <a:rPr lang="en-GB" dirty="0" smtClean="0"/>
              <a:t>Medical revalidation</a:t>
            </a:r>
          </a:p>
          <a:p>
            <a:pPr lvl="0"/>
            <a:r>
              <a:rPr lang="en-GB" dirty="0" smtClean="0"/>
              <a:t>Suicide reporting system</a:t>
            </a:r>
          </a:p>
          <a:p>
            <a:pPr lvl="0"/>
            <a:r>
              <a:rPr lang="en-GB" dirty="0" smtClean="0"/>
              <a:t>Human tissue bank accreditation</a:t>
            </a:r>
          </a:p>
          <a:p>
            <a:pPr lvl="0"/>
            <a:r>
              <a:rPr lang="en-GB" dirty="0" smtClean="0"/>
              <a:t>Ionising radiation (medical exposure) inspection</a:t>
            </a:r>
          </a:p>
          <a:p>
            <a:pPr lvl="0"/>
            <a:r>
              <a:rPr lang="en-GB" dirty="0" smtClean="0"/>
              <a:t>Death certification</a:t>
            </a:r>
          </a:p>
          <a:p>
            <a:pPr lvl="0"/>
            <a:r>
              <a:rPr lang="en-GB" dirty="0" smtClean="0"/>
              <a:t>Improving the quality of diagnostic and imaging services</a:t>
            </a:r>
          </a:p>
          <a:p>
            <a:pPr lvl="0"/>
            <a:r>
              <a:rPr lang="en-GB" dirty="0" smtClean="0"/>
              <a:t>Supporting good governance</a:t>
            </a:r>
          </a:p>
          <a:p>
            <a:pPr lvl="0"/>
            <a:r>
              <a:rPr lang="en-GB" dirty="0" smtClean="0"/>
              <a:t>Scottish screening programmes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and emergent priorities….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H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HIS_Template</Template>
  <TotalTime>0</TotalTime>
  <Words>461</Words>
  <Application>Microsoft Office PowerPoint</Application>
  <PresentationFormat>Diavoorstelling (4:3)</PresentationFormat>
  <Paragraphs>79</Paragraphs>
  <Slides>11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HIS_Template</vt:lpstr>
      <vt:lpstr>PowerPoint-presentatie</vt:lpstr>
      <vt:lpstr>PowerPoint-presentatie</vt:lpstr>
      <vt:lpstr>MEDIA</vt:lpstr>
      <vt:lpstr> </vt:lpstr>
      <vt:lpstr> </vt:lpstr>
      <vt:lpstr> </vt:lpstr>
      <vt:lpstr> </vt:lpstr>
      <vt:lpstr>SCRUTINY AND ASSURANCE OPERATING FRAMEWORK….</vt:lpstr>
      <vt:lpstr>Existing and emergent priorities….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2011-02-10T11:08:41Z</dcterms:created>
  <dcterms:modified xsi:type="dcterms:W3CDTF">2012-10-08T12:59:14Z</dcterms:modified>
</cp:coreProperties>
</file>