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0"/>
  </p:handoutMasterIdLst>
  <p:sldIdLst>
    <p:sldId id="264" r:id="rId2"/>
    <p:sldId id="263" r:id="rId3"/>
    <p:sldId id="261" r:id="rId4"/>
    <p:sldId id="257" r:id="rId5"/>
    <p:sldId id="258" r:id="rId6"/>
    <p:sldId id="268" r:id="rId7"/>
    <p:sldId id="270" r:id="rId8"/>
    <p:sldId id="259" r:id="rId9"/>
    <p:sldId id="260" r:id="rId10"/>
    <p:sldId id="267" r:id="rId11"/>
    <p:sldId id="280" r:id="rId12"/>
    <p:sldId id="287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EE0663-2388-4AC8-A5C2-6CBBEA34FC3C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E8E413-ECB2-420E-89CE-B27F408542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3EE13-35DC-48DC-B4FE-411EF4E289F8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97F2-8EE2-443B-99EF-59EFE9C703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1F6DC-6CF4-4941-8798-32E38D87AFB6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A352E-1692-4839-91EF-2A1018F919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504A6-1CED-4E56-9D6D-3E3096EB770B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8AFE7-5373-4386-8DBF-0572906762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B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EA544-D999-46C3-BA73-438DFCEEBDD1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F7D66-4DFF-4F75-9AA4-1AF586F9E5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4C03-5779-476A-A22D-56FEE2D118D1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1368F-8669-40CA-9A67-D7ED9A0BB6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FE8D7-FB32-4186-99DC-4D83CEE8A3FD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D5123-9FC8-49D0-B676-DC299BB0A7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5C0F6-9806-4448-90FB-220A7D0F705A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87DF9-F423-4C3E-9DDF-B4AA0C2C8BE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23E9-B437-4A5C-8AF1-2FE9D08A54CC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16E26-3B78-4096-B114-9D24A96BB3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AD156-88C6-4153-AA98-55ADD5ED72BD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C1CE9-F23E-47E1-A05D-6463E7D9932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C2A5-27F8-454D-AB66-F60C9EBFEB51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EECA-DA25-4C9D-B438-EDE097968D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1F8EE-8A5B-49A6-B5BC-8EF9E944DC84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1F8B-0C58-4E64-AF15-270E614466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38B66-7A28-4B60-92E4-7D842B4B2B8E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3FC6D-A44F-48AF-A649-1892A2A60B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FBC0E-B48E-4F28-B2F6-B1C77ACC61BA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E4612-A1C6-4F03-9599-42A7A4BAB6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F8EBCA2-B80A-4CD1-B214-E7687209BDF6}" type="datetimeFigureOut">
              <a:rPr lang="nl-NL"/>
              <a:pPr>
                <a:defRPr/>
              </a:pPr>
              <a:t>8-2-2010</a:t>
            </a:fld>
            <a:endParaRPr lang="nl-NL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3DA340-9A0B-4863-A164-2D08024FB5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usthuisinfofoon@vlaanderen.b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thuisinfofoon.b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6767512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>
                <a:solidFill>
                  <a:srgbClr val="D60093"/>
                </a:solidFill>
              </a:rPr>
              <a:t>Care for the elderly in Flanders</a:t>
            </a:r>
          </a:p>
          <a:p>
            <a:pPr>
              <a:spcBef>
                <a:spcPct val="50000"/>
              </a:spcBef>
            </a:pPr>
            <a:endParaRPr lang="nl-BE" sz="2000" b="1">
              <a:solidFill>
                <a:srgbClr val="D60093"/>
              </a:solidFill>
            </a:endParaRPr>
          </a:p>
          <a:p>
            <a:pPr>
              <a:spcBef>
                <a:spcPct val="50000"/>
              </a:spcBef>
            </a:pPr>
            <a:r>
              <a:rPr lang="nl-BE"/>
              <a:t>Approximately 80,000 residents in nursing homes and service flats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73" name="Text Box 3"/>
          <p:cNvSpPr txBox="1">
            <a:spLocks noChangeArrowheads="1"/>
          </p:cNvSpPr>
          <p:nvPr/>
        </p:nvSpPr>
        <p:spPr bwMode="auto">
          <a:xfrm>
            <a:off x="2051050" y="19161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BE"/>
          </a:p>
        </p:txBody>
      </p:sp>
      <p:sp>
        <p:nvSpPr>
          <p:cNvPr id="25674" name="Rectangle 4"/>
          <p:cNvSpPr>
            <a:spLocks noChangeArrowheads="1"/>
          </p:cNvSpPr>
          <p:nvPr/>
        </p:nvSpPr>
        <p:spPr bwMode="auto">
          <a:xfrm>
            <a:off x="539750" y="404813"/>
            <a:ext cx="7772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000" b="1">
                <a:solidFill>
                  <a:srgbClr val="D60093"/>
                </a:solidFill>
              </a:rPr>
              <a:t>Number of calls – global overview</a:t>
            </a:r>
            <a:endParaRPr lang="nl-NL" sz="2000" b="1">
              <a:solidFill>
                <a:srgbClr val="D60093"/>
              </a:solidFill>
            </a:endParaRPr>
          </a:p>
        </p:txBody>
      </p:sp>
      <p:graphicFrame>
        <p:nvGraphicFramePr>
          <p:cNvPr id="25606" name="Group 6"/>
          <p:cNvGraphicFramePr>
            <a:graphicFrameLocks noGrp="1"/>
          </p:cNvGraphicFramePr>
          <p:nvPr/>
        </p:nvGraphicFramePr>
        <p:xfrm>
          <a:off x="611188" y="1341438"/>
          <a:ext cx="5984875" cy="1870077"/>
        </p:xfrm>
        <a:graphic>
          <a:graphicData uri="http://schemas.openxmlformats.org/drawingml/2006/table">
            <a:tbl>
              <a:tblPr/>
              <a:tblGrid>
                <a:gridCol w="2063750"/>
                <a:gridCol w="560388"/>
                <a:gridCol w="558800"/>
                <a:gridCol w="558800"/>
                <a:gridCol w="560387"/>
                <a:gridCol w="563563"/>
                <a:gridCol w="558800"/>
                <a:gridCol w="5603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2002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2003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2004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2005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2006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2007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2008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Evolution information requests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699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846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675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840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732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1017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852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Evolution of notifications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163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140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100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110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100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63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21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Number of complaint calls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155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148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141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127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89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80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117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Not registered 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Number of calls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1086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1134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916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1077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921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1160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995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71" name="Object 71"/>
          <p:cNvGraphicFramePr>
            <a:graphicFrameLocks noChangeAspect="1"/>
          </p:cNvGraphicFramePr>
          <p:nvPr/>
        </p:nvGraphicFramePr>
        <p:xfrm>
          <a:off x="2916238" y="3213100"/>
          <a:ext cx="5743575" cy="2790825"/>
        </p:xfrm>
        <a:graphic>
          <a:graphicData uri="http://schemas.openxmlformats.org/presentationml/2006/ole">
            <p:oleObj spid="_x0000_s25671" name="Chart" r:id="rId4" imgW="5753100" imgH="2790749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000" b="1" smtClean="0">
                <a:solidFill>
                  <a:srgbClr val="D60093"/>
                </a:solidFill>
              </a:rPr>
              <a:t>Who Called?</a:t>
            </a:r>
            <a:r>
              <a:rPr lang="nl-NL" sz="2000" b="1" smtClean="0">
                <a:solidFill>
                  <a:srgbClr val="D60093"/>
                </a:solidFill>
              </a:rPr>
              <a:t> (1)</a:t>
            </a:r>
          </a:p>
        </p:txBody>
      </p:sp>
      <p:graphicFrame>
        <p:nvGraphicFramePr>
          <p:cNvPr id="49155" name="Group 3"/>
          <p:cNvGraphicFramePr>
            <a:graphicFrameLocks noGrp="1"/>
          </p:cNvGraphicFramePr>
          <p:nvPr>
            <p:ph idx="1"/>
          </p:nvPr>
        </p:nvGraphicFramePr>
        <p:xfrm>
          <a:off x="1258888" y="1557338"/>
          <a:ext cx="6562725" cy="3700462"/>
        </p:xfrm>
        <a:graphic>
          <a:graphicData uri="http://schemas.openxmlformats.org/drawingml/2006/table">
            <a:tbl>
              <a:tblPr/>
              <a:tblGrid>
                <a:gridCol w="2916237"/>
                <a:gridCol w="1824038"/>
                <a:gridCol w="1822450"/>
              </a:tblGrid>
              <a:tr h="430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Type of caller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 of calls in 2008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Percentage 2008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Family member / relative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54,57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11,16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8,97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 social service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Elderly living at home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Visitor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Residents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Placement </a:t>
                      </a:r>
                      <a:r>
                        <a:rPr kumimoji="0" lang="nl-NL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Agency</a:t>
                      </a:r>
                      <a:endParaRPr kumimoji="0" lang="nl-NL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 registered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Volunteering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Total number in 2008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995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nl-N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92150"/>
            <a:ext cx="8229600" cy="777875"/>
          </a:xfrm>
        </p:spPr>
        <p:txBody>
          <a:bodyPr/>
          <a:lstStyle/>
          <a:p>
            <a:pPr algn="l" eaLnBrk="1" hangingPunct="1"/>
            <a:r>
              <a:rPr lang="en-GB" sz="2000" b="1" smtClean="0">
                <a:solidFill>
                  <a:srgbClr val="D60093"/>
                </a:solidFill>
              </a:rPr>
              <a:t>Who Called?</a:t>
            </a:r>
            <a:r>
              <a:rPr lang="nl-NL" sz="2000" b="1" smtClean="0">
                <a:solidFill>
                  <a:srgbClr val="D60093"/>
                </a:solidFill>
              </a:rPr>
              <a:t> (2)</a:t>
            </a:r>
          </a:p>
        </p:txBody>
      </p:sp>
      <p:sp>
        <p:nvSpPr>
          <p:cNvPr id="60422" name="Rectangle 3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900113" y="1341438"/>
          <a:ext cx="7488237" cy="4292600"/>
        </p:xfrm>
        <a:graphic>
          <a:graphicData uri="http://schemas.openxmlformats.org/presentationml/2006/ole">
            <p:oleObj spid="_x0000_s60420" name="Grafiek" r:id="rId3" imgW="5715000" imgH="32766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000" b="1" smtClean="0">
                <a:solidFill>
                  <a:srgbClr val="D60093"/>
                </a:solidFill>
              </a:rPr>
              <a:t>Type of calls : figures for 2008</a:t>
            </a:r>
            <a:r>
              <a:rPr lang="nl-NL" sz="2000" b="1" smtClean="0">
                <a:solidFill>
                  <a:srgbClr val="D60093"/>
                </a:solidFill>
              </a:rPr>
              <a:t> (1)</a:t>
            </a:r>
          </a:p>
        </p:txBody>
      </p:sp>
      <p:graphicFrame>
        <p:nvGraphicFramePr>
          <p:cNvPr id="50179" name="Group 3"/>
          <p:cNvGraphicFramePr>
            <a:graphicFrameLocks noGrp="1"/>
          </p:cNvGraphicFramePr>
          <p:nvPr>
            <p:ph idx="1"/>
          </p:nvPr>
        </p:nvGraphicFramePr>
        <p:xfrm>
          <a:off x="1042988" y="1484313"/>
          <a:ext cx="6778625" cy="2698750"/>
        </p:xfrm>
        <a:graphic>
          <a:graphicData uri="http://schemas.openxmlformats.org/drawingml/2006/table">
            <a:tbl>
              <a:tblPr/>
              <a:tblGrid>
                <a:gridCol w="2403475"/>
                <a:gridCol w="2119312"/>
                <a:gridCol w="2255838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nl-N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  <a:endParaRPr kumimoji="0" lang="nl-N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Amount of information requests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85,63%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Amount of complaints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11,76%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Amount of notifications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2,11%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Registered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0;50%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ChangeArrowheads="1"/>
          </p:cNvSpPr>
          <p:nvPr/>
        </p:nvSpPr>
        <p:spPr bwMode="auto">
          <a:xfrm>
            <a:off x="539750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000" b="1">
                <a:solidFill>
                  <a:srgbClr val="D60093"/>
                </a:solidFill>
              </a:rPr>
              <a:t>Type of calls : figures for 2008</a:t>
            </a:r>
            <a:r>
              <a:rPr lang="nl-NL" sz="2000" b="1">
                <a:solidFill>
                  <a:srgbClr val="D60093"/>
                </a:solidFill>
              </a:rPr>
              <a:t> (2)</a:t>
            </a:r>
          </a:p>
        </p:txBody>
      </p:sp>
      <p:sp>
        <p:nvSpPr>
          <p:cNvPr id="51206" name="Rectangle 3"/>
          <p:cNvSpPr>
            <a:spLocks noChangeArrowheads="1"/>
          </p:cNvSpPr>
          <p:nvPr/>
        </p:nvSpPr>
        <p:spPr bwMode="auto">
          <a:xfrm>
            <a:off x="0" y="2033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051050" y="1989138"/>
          <a:ext cx="5076825" cy="2790825"/>
        </p:xfrm>
        <a:graphic>
          <a:graphicData uri="http://schemas.openxmlformats.org/presentationml/2006/ole">
            <p:oleObj spid="_x0000_s51204" name="Chart" r:id="rId3" imgW="5086502" imgH="2790749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000" b="1" smtClean="0">
                <a:solidFill>
                  <a:srgbClr val="D60093"/>
                </a:solidFill>
              </a:rPr>
              <a:t>Overview of complaint species in 2008</a:t>
            </a:r>
            <a:r>
              <a:rPr lang="nl-NL" sz="2000" b="1" smtClean="0">
                <a:solidFill>
                  <a:srgbClr val="D60093"/>
                </a:solidFill>
              </a:rPr>
              <a:t> </a:t>
            </a:r>
          </a:p>
        </p:txBody>
      </p:sp>
      <p:graphicFrame>
        <p:nvGraphicFramePr>
          <p:cNvPr id="52227" name="Group 3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5329238" cy="1800225"/>
        </p:xfrm>
        <a:graphic>
          <a:graphicData uri="http://schemas.openxmlformats.org/drawingml/2006/table">
            <a:tbl>
              <a:tblPr/>
              <a:tblGrid>
                <a:gridCol w="3475037"/>
                <a:gridCol w="798513"/>
                <a:gridCol w="1055687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Complaint</a:t>
                      </a: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species 2008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Amount in 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Rights and freedoms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Financial matters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Services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37%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Care and nursing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71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38%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total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184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100%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88" name="Rectangle 32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52257" name="Object 33"/>
          <p:cNvGraphicFramePr>
            <a:graphicFrameLocks noChangeAspect="1"/>
          </p:cNvGraphicFramePr>
          <p:nvPr/>
        </p:nvGraphicFramePr>
        <p:xfrm>
          <a:off x="3563938" y="3213100"/>
          <a:ext cx="4897437" cy="2638425"/>
        </p:xfrm>
        <a:graphic>
          <a:graphicData uri="http://schemas.openxmlformats.org/presentationml/2006/ole">
            <p:oleObj spid="_x0000_s52257" name="Chart" r:id="rId3" imgW="6181649" imgH="3324149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Group 2"/>
          <p:cNvGraphicFramePr>
            <a:graphicFrameLocks noGrp="1"/>
          </p:cNvGraphicFramePr>
          <p:nvPr>
            <p:ph/>
          </p:nvPr>
        </p:nvGraphicFramePr>
        <p:xfrm>
          <a:off x="2339975" y="1989138"/>
          <a:ext cx="4259263" cy="3184525"/>
        </p:xfrm>
        <a:graphic>
          <a:graphicData uri="http://schemas.openxmlformats.org/drawingml/2006/table">
            <a:tbl>
              <a:tblPr/>
              <a:tblGrid>
                <a:gridCol w="831850"/>
                <a:gridCol w="2492375"/>
                <a:gridCol w="935038"/>
              </a:tblGrid>
              <a:tr h="536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Order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Subject of the complaints</a:t>
                      </a:r>
                      <a:endParaRPr kumimoji="0" lang="nl-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regarding residential care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Number</a:t>
                      </a:r>
                      <a:endParaRPr kumimoji="0" lang="nl-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</a:t>
                      </a:r>
                      <a:endParaRPr kumimoji="0" lang="nl-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Hygiene</a:t>
                      </a:r>
                      <a:r>
                        <a:rPr kumimoji="0" lang="nl-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and </a:t>
                      </a:r>
                      <a:r>
                        <a:rPr kumimoji="0" lang="nl-NL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cleaning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Staff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Help and assistance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Medication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Billing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Meals (including diet)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Wound</a:t>
                      </a:r>
                      <a:r>
                        <a:rPr kumimoji="0" lang="nl-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care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Behaviour management/staff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Notice Fee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Agreement / contract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3" name="Rectangle 5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000" b="1">
                <a:solidFill>
                  <a:srgbClr val="D60093"/>
                </a:solidFill>
              </a:rPr>
              <a:t>Overview of  complaints frequency in 2008</a:t>
            </a:r>
            <a:r>
              <a:rPr lang="nl-NL" sz="28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nl-NL" sz="2000" b="1">
                <a:solidFill>
                  <a:srgbClr val="D60093"/>
                </a:solidFill>
              </a:rPr>
              <a:t>Legitimacy of the complaints (1)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>
            <p:ph/>
          </p:nvPr>
        </p:nvGraphicFramePr>
        <p:xfrm>
          <a:off x="1763713" y="1412875"/>
          <a:ext cx="5915025" cy="2625725"/>
        </p:xfrm>
        <a:graphic>
          <a:graphicData uri="http://schemas.openxmlformats.org/drawingml/2006/table">
            <a:tbl>
              <a:tblPr/>
              <a:tblGrid>
                <a:gridCol w="3565525"/>
                <a:gridCol w="1157287"/>
                <a:gridCol w="1192213"/>
              </a:tblGrid>
              <a:tr h="3286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Legitimacy of the complaints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regarding residential care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2861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Number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Legitimate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81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44%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Illegitimate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39%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Complaint can no longer be identified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Cancelled</a:t>
                      </a: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/</a:t>
                      </a:r>
                      <a:r>
                        <a:rPr kumimoji="0" lang="nl-NL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withdrawn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Under investigation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total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185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0" y="1833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1403350" y="765175"/>
          <a:ext cx="5976938" cy="5454650"/>
        </p:xfrm>
        <a:graphic>
          <a:graphicData uri="http://schemas.openxmlformats.org/presentationml/2006/ole">
            <p:oleObj spid="_x0000_s55299" name="Chart" r:id="rId3" imgW="3505200" imgH="3190951" progId="MSGraph.Chart.8">
              <p:embed/>
            </p:oleObj>
          </a:graphicData>
        </a:graphic>
      </p:graphicFrame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nl-NL" sz="2000" b="1">
                <a:solidFill>
                  <a:srgbClr val="D60093"/>
                </a:solidFill>
              </a:rPr>
              <a:t>Legitimacy of the complaints 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6" descr="rusthuis_infofo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196975"/>
            <a:ext cx="1871663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1619250" y="3213100"/>
            <a:ext cx="5688013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/>
              <a:t>Rusthuis-Infofoon</a:t>
            </a:r>
          </a:p>
          <a:p>
            <a:pPr algn="ctr">
              <a:spcBef>
                <a:spcPct val="50000"/>
              </a:spcBef>
            </a:pPr>
            <a:r>
              <a:rPr lang="nl-BE"/>
              <a:t>078/15 25 25</a:t>
            </a:r>
          </a:p>
          <a:p>
            <a:pPr algn="ctr">
              <a:spcBef>
                <a:spcPct val="50000"/>
              </a:spcBef>
            </a:pPr>
            <a:r>
              <a:rPr lang="nl-BE"/>
              <a:t>Fax: 02/533 36 05</a:t>
            </a:r>
          </a:p>
          <a:p>
            <a:pPr algn="ctr">
              <a:spcBef>
                <a:spcPct val="50000"/>
              </a:spcBef>
            </a:pPr>
            <a:r>
              <a:rPr lang="nl-BE">
                <a:hlinkClick r:id="rId4"/>
              </a:rPr>
              <a:t>rusthuisinfofoon@vlaanderen.be</a:t>
            </a:r>
            <a:endParaRPr lang="nl-BE"/>
          </a:p>
          <a:p>
            <a:pPr algn="ctr">
              <a:spcBef>
                <a:spcPct val="50000"/>
              </a:spcBef>
            </a:pPr>
            <a:r>
              <a:rPr lang="nl-BE"/>
              <a:t>www.rusthuisinfofoon.be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4213" y="908050"/>
            <a:ext cx="7920037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>
                <a:solidFill>
                  <a:srgbClr val="D60093"/>
                </a:solidFill>
              </a:rPr>
              <a:t>Mission (since 1994):</a:t>
            </a:r>
          </a:p>
          <a:p>
            <a:pPr>
              <a:spcBef>
                <a:spcPct val="50000"/>
              </a:spcBef>
            </a:pPr>
            <a:endParaRPr lang="nl-BE" sz="2000" b="1">
              <a:solidFill>
                <a:srgbClr val="D60093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Being availiable and easily accessible for questions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Providing answers and solutions in a professional and client-friendly way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Gathering information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Seeking answers to questions in the institution first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0"/>
            <a:ext cx="8893175" cy="6858000"/>
          </a:xfrm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908050"/>
            <a:ext cx="81375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>
                <a:solidFill>
                  <a:srgbClr val="D60093"/>
                </a:solidFill>
              </a:rPr>
              <a:t>Accessibility: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by phone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by writing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Fax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Mail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Website </a:t>
            </a:r>
            <a:r>
              <a:rPr lang="nl-BE">
                <a:hlinkClick r:id="rId3"/>
              </a:rPr>
              <a:t>www.rusthuisinfofoon.be</a:t>
            </a:r>
            <a:endParaRPr lang="nl-BE"/>
          </a:p>
          <a:p>
            <a:pPr>
              <a:spcBef>
                <a:spcPct val="50000"/>
              </a:spcBef>
              <a:buFontTx/>
              <a:buChar char="•"/>
            </a:pPr>
            <a:endParaRPr lang="nl-BE"/>
          </a:p>
          <a:p>
            <a:pPr>
              <a:spcBef>
                <a:spcPct val="50000"/>
              </a:spcBef>
            </a:pPr>
            <a:r>
              <a:rPr lang="nl-BE" sz="2000" b="1">
                <a:solidFill>
                  <a:srgbClr val="D60093"/>
                </a:solidFill>
              </a:rPr>
              <a:t>In cooperation with:</a:t>
            </a:r>
          </a:p>
          <a:p>
            <a:pPr>
              <a:spcBef>
                <a:spcPct val="50000"/>
              </a:spcBef>
            </a:pPr>
            <a:r>
              <a:rPr lang="nl-BE"/>
              <a:t>-Supervisors of “care for the Elderly” team</a:t>
            </a:r>
          </a:p>
          <a:p>
            <a:pPr>
              <a:spcBef>
                <a:spcPct val="50000"/>
              </a:spcBef>
            </a:pPr>
            <a:r>
              <a:rPr lang="nl-BE"/>
              <a:t>-Inspectorate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81375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>
                <a:solidFill>
                  <a:srgbClr val="D60093"/>
                </a:solidFill>
              </a:rPr>
              <a:t>RIF receives:</a:t>
            </a:r>
          </a:p>
          <a:p>
            <a:pPr>
              <a:spcBef>
                <a:spcPct val="50000"/>
              </a:spcBef>
            </a:pPr>
            <a:endParaRPr lang="nl-BE" sz="2000" b="1">
              <a:solidFill>
                <a:srgbClr val="D60093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Information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Notifications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/>
              <a:t>    Complaints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BE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smtClean="0"/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748982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63538" algn="l"/>
              </a:tabLst>
            </a:pPr>
            <a:r>
              <a:rPr lang="nl-NL" sz="2000" b="1">
                <a:solidFill>
                  <a:srgbClr val="D60093"/>
                </a:solidFill>
              </a:rPr>
              <a:t>Notification in case of:</a:t>
            </a:r>
          </a:p>
          <a:p>
            <a:pPr>
              <a:tabLst>
                <a:tab pos="363538" algn="l"/>
              </a:tabLst>
            </a:pPr>
            <a:endParaRPr lang="nl-NL" sz="2000" b="1">
              <a:solidFill>
                <a:srgbClr val="D60093"/>
              </a:solidFill>
            </a:endParaRPr>
          </a:p>
          <a:p>
            <a:pPr>
              <a:buFontTx/>
              <a:buChar char="•"/>
              <a:tabLst>
                <a:tab pos="363538" algn="l"/>
              </a:tabLst>
            </a:pPr>
            <a:r>
              <a:rPr lang="nl-NL"/>
              <a:t> 	Anonymous complaints without the residents’ safety being </a:t>
            </a:r>
          </a:p>
          <a:p>
            <a:pPr>
              <a:tabLst>
                <a:tab pos="363538" algn="l"/>
              </a:tabLst>
            </a:pPr>
            <a:r>
              <a:rPr lang="nl-NL"/>
              <a:t> 	threatened.</a:t>
            </a:r>
            <a:br>
              <a:rPr lang="nl-NL"/>
            </a:br>
            <a:endParaRPr lang="nl-NL"/>
          </a:p>
          <a:p>
            <a:pPr>
              <a:buFontTx/>
              <a:buChar char="•"/>
              <a:tabLst>
                <a:tab pos="363538" algn="l"/>
              </a:tabLst>
            </a:pPr>
            <a:r>
              <a:rPr lang="nl-NL"/>
              <a:t>   	An inspection has already been instructed, ie. for another complaint          </a:t>
            </a:r>
            <a:br>
              <a:rPr lang="nl-NL"/>
            </a:br>
            <a:r>
              <a:rPr lang="nl-NL"/>
              <a:t>   	or as part of the recognition process.</a:t>
            </a:r>
          </a:p>
          <a:p>
            <a:pPr>
              <a:buFontTx/>
              <a:buChar char="•"/>
              <a:tabLst>
                <a:tab pos="363538" algn="l"/>
              </a:tabLst>
            </a:pPr>
            <a:r>
              <a:rPr lang="nl-NL"/>
              <a:t> 	In case of a recent regular inspection having resulted in a positive  	report. For instance: complainant states occupational therapy is  	lacking, but inspection report states occupational therapy is  	sufficient, and there is no staff shortage.</a:t>
            </a:r>
          </a:p>
          <a:p>
            <a:pPr>
              <a:buFontTx/>
              <a:buChar char="•"/>
              <a:tabLst>
                <a:tab pos="363538" algn="l"/>
              </a:tabLst>
            </a:pPr>
            <a:endParaRPr lang="nl-NL"/>
          </a:p>
          <a:p>
            <a:pPr>
              <a:buFontTx/>
              <a:buChar char="•"/>
              <a:tabLst>
                <a:tab pos="363538" algn="l"/>
              </a:tabLst>
            </a:pPr>
            <a:r>
              <a:rPr lang="nl-NL"/>
              <a:t>.  	Complaints which can only be determined with great difficulty or not     </a:t>
            </a:r>
            <a:br>
              <a:rPr lang="nl-NL"/>
            </a:br>
            <a:r>
              <a:rPr lang="nl-NL"/>
              <a:t> 	at all.</a:t>
            </a:r>
          </a:p>
          <a:p>
            <a:pPr>
              <a:buFontTx/>
              <a:buChar char="•"/>
              <a:tabLst>
                <a:tab pos="363538" algn="l"/>
              </a:tabLst>
            </a:pPr>
            <a:endParaRPr lang="nl-NL"/>
          </a:p>
          <a:p>
            <a:pPr>
              <a:buFontTx/>
              <a:buChar char="•"/>
              <a:tabLst>
                <a:tab pos="363538" algn="l"/>
              </a:tabLst>
            </a:pPr>
            <a:r>
              <a:rPr lang="nl-NL"/>
              <a:t>   	Subjective complaints: ie: food contains too much pepper, </a:t>
            </a:r>
            <a:br>
              <a:rPr lang="nl-NL"/>
            </a:br>
            <a:r>
              <a:rPr lang="nl-NL"/>
              <a:t> 	unpleasant smell in cafetaria.</a:t>
            </a:r>
          </a:p>
          <a:p>
            <a:pPr>
              <a:tabLst>
                <a:tab pos="363538" algn="l"/>
              </a:tabLst>
            </a:pPr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611188" y="1049338"/>
            <a:ext cx="79216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363538" algn="l"/>
              </a:tabLst>
            </a:pPr>
            <a:r>
              <a:rPr lang="nl-NL"/>
              <a:t>. 	Complainant wants to wait before officially lodging a complaint, ie. wants  </a:t>
            </a:r>
            <a:br>
              <a:rPr lang="nl-NL"/>
            </a:br>
            <a:r>
              <a:rPr lang="nl-NL"/>
              <a:t> 	to talk to management first. Notification then seeks to establish whether </a:t>
            </a:r>
            <a:br>
              <a:rPr lang="nl-NL"/>
            </a:br>
            <a:r>
              <a:rPr lang="nl-NL"/>
              <a:t> 	anything has been resolved.</a:t>
            </a:r>
          </a:p>
          <a:p>
            <a:pPr>
              <a:buFontTx/>
              <a:buChar char="•"/>
              <a:tabLst>
                <a:tab pos="363538" algn="l"/>
              </a:tabLst>
            </a:pPr>
            <a:endParaRPr lang="nl-NL"/>
          </a:p>
          <a:p>
            <a:pPr>
              <a:buFontTx/>
              <a:buChar char="•"/>
              <a:tabLst>
                <a:tab pos="363538" algn="l"/>
              </a:tabLst>
            </a:pPr>
            <a:r>
              <a:rPr lang="nl-NL"/>
              <a:t>. 	Complaints that can no longer be redressed but imply no direct danger </a:t>
            </a:r>
            <a:br>
              <a:rPr lang="nl-NL"/>
            </a:br>
            <a:r>
              <a:rPr lang="nl-NL"/>
              <a:t> 	to residents.</a:t>
            </a:r>
          </a:p>
          <a:p>
            <a:pPr>
              <a:buFontTx/>
              <a:buChar char="•"/>
              <a:tabLst>
                <a:tab pos="363538" algn="l"/>
              </a:tabLst>
            </a:pPr>
            <a:endParaRPr lang="nl-NL"/>
          </a:p>
          <a:p>
            <a:pPr>
              <a:buFontTx/>
              <a:buChar char="•"/>
              <a:tabLst>
                <a:tab pos="363538" algn="l"/>
              </a:tabLst>
            </a:pPr>
            <a:r>
              <a:rPr lang="nl-NL"/>
              <a:t>   	Complaint can be resolved by RIF (ie. wrong monthly invoice, written </a:t>
            </a:r>
            <a:br>
              <a:rPr lang="nl-NL"/>
            </a:br>
            <a:r>
              <a:rPr lang="nl-NL"/>
              <a:t> 	contract not according to legislation.) Inspectorate is notified in order to </a:t>
            </a:r>
            <a:br>
              <a:rPr lang="nl-NL"/>
            </a:br>
            <a:r>
              <a:rPr lang="nl-NL"/>
              <a:t> 	establish whether the problem has really been solved as agreed </a:t>
            </a:r>
            <a:br>
              <a:rPr lang="nl-NL"/>
            </a:br>
            <a:r>
              <a:rPr lang="nl-NL"/>
              <a:t> 	between RIF and care provider. (ie.has the written contract been </a:t>
            </a:r>
            <a:br>
              <a:rPr lang="nl-NL"/>
            </a:br>
            <a:r>
              <a:rPr lang="nl-NL"/>
              <a:t> 	adapted and been presented to all residents?)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813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>
                <a:solidFill>
                  <a:srgbClr val="D60093"/>
                </a:solidFill>
              </a:rPr>
              <a:t>Some figures for 2008</a:t>
            </a:r>
            <a:endParaRPr lang="nl-NL" sz="2000" b="1">
              <a:solidFill>
                <a:srgbClr val="D60093"/>
              </a:solidFill>
            </a:endParaRPr>
          </a:p>
        </p:txBody>
      </p:sp>
      <p:graphicFrame>
        <p:nvGraphicFramePr>
          <p:cNvPr id="18491" name="Group 59"/>
          <p:cNvGraphicFramePr>
            <a:graphicFrameLocks noGrp="1"/>
          </p:cNvGraphicFramePr>
          <p:nvPr>
            <p:ph idx="4294967295"/>
          </p:nvPr>
        </p:nvGraphicFramePr>
        <p:xfrm>
          <a:off x="611188" y="1844675"/>
          <a:ext cx="4835525" cy="3389949"/>
        </p:xfrm>
        <a:graphic>
          <a:graphicData uri="http://schemas.openxmlformats.org/drawingml/2006/table">
            <a:tbl>
              <a:tblPr/>
              <a:tblGrid>
                <a:gridCol w="2149475"/>
                <a:gridCol w="1343025"/>
                <a:gridCol w="1343025"/>
              </a:tblGrid>
              <a:tr h="538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correspondent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 of calls 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Percentage calls 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Family member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54,57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Staff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11,16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8,97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Social service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7,44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Elderly person living alone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6,23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Visitor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4,72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Elderly person in  nursing home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7,54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Care allocator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1,16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 registered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0,80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Volunteer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Total calls 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6299" name="Group 155"/>
          <p:cNvGraphicFramePr>
            <a:graphicFrameLocks noGrp="1"/>
          </p:cNvGraphicFramePr>
          <p:nvPr>
            <p:ph idx="4294967295"/>
          </p:nvPr>
        </p:nvGraphicFramePr>
        <p:xfrm>
          <a:off x="1908175" y="1412875"/>
          <a:ext cx="4537075" cy="3054987"/>
        </p:xfrm>
        <a:graphic>
          <a:graphicData uri="http://schemas.openxmlformats.org/drawingml/2006/table">
            <a:tbl>
              <a:tblPr/>
              <a:tblGrid>
                <a:gridCol w="2819400"/>
                <a:gridCol w="947738"/>
                <a:gridCol w="769937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Number of information requests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852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85,63%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Number of complaints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11,76%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Number of notifications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21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2,11%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Not registered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0,50%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total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995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100,00%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ardontwerp">
  <a:themeElements>
    <a:clrScheme name="1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235</TotalTime>
  <Words>516</Words>
  <Application>Microsoft Office PowerPoint</Application>
  <PresentationFormat>Diavoorstelling (4:3)</PresentationFormat>
  <Paragraphs>277</Paragraphs>
  <Slides>18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1_Standaardontwerp</vt:lpstr>
      <vt:lpstr>Chart</vt:lpstr>
      <vt:lpstr>Grafiek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Who Called? (1)</vt:lpstr>
      <vt:lpstr>Who Called? (2)</vt:lpstr>
      <vt:lpstr>Type of calls : figures for 2008 (1)</vt:lpstr>
      <vt:lpstr>Dia 14</vt:lpstr>
      <vt:lpstr>Overview of complaint species in 2008 </vt:lpstr>
      <vt:lpstr>Dia 16</vt:lpstr>
      <vt:lpstr>Dia 17</vt:lpstr>
      <vt:lpstr>Dia 18</vt:lpstr>
    </vt:vector>
  </TitlesOfParts>
  <Company>MVG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Sabine De Brabanter</dc:creator>
  <cp:lastModifiedBy>EURinSPECT</cp:lastModifiedBy>
  <cp:revision>16</cp:revision>
  <dcterms:created xsi:type="dcterms:W3CDTF">2009-10-19T08:57:43Z</dcterms:created>
  <dcterms:modified xsi:type="dcterms:W3CDTF">2010-02-08T14:57:34Z</dcterms:modified>
</cp:coreProperties>
</file>