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20"/>
  </p:handoutMasterIdLst>
  <p:sldIdLst>
    <p:sldId id="264" r:id="rId2"/>
    <p:sldId id="263" r:id="rId3"/>
    <p:sldId id="261" r:id="rId4"/>
    <p:sldId id="257" r:id="rId5"/>
    <p:sldId id="258" r:id="rId6"/>
    <p:sldId id="268" r:id="rId7"/>
    <p:sldId id="270" r:id="rId8"/>
    <p:sldId id="259" r:id="rId9"/>
    <p:sldId id="260" r:id="rId10"/>
    <p:sldId id="267" r:id="rId11"/>
    <p:sldId id="280" r:id="rId12"/>
    <p:sldId id="287" r:id="rId13"/>
    <p:sldId id="281" r:id="rId14"/>
    <p:sldId id="282" r:id="rId15"/>
    <p:sldId id="283" r:id="rId16"/>
    <p:sldId id="284" r:id="rId17"/>
    <p:sldId id="285" r:id="rId18"/>
    <p:sldId id="286" r:id="rId19"/>
  </p:sldIdLst>
  <p:sldSz cx="9144000" cy="6858000" type="screen4x3"/>
  <p:notesSz cx="6797675" cy="9928225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AEE0663-2388-4AC8-A5C2-6CBBEA34FC3C}" type="datetimeFigureOut">
              <a:rPr lang="nl-NL"/>
              <a:pPr>
                <a:defRPr/>
              </a:pPr>
              <a:t>8-2-2010</a:t>
            </a:fld>
            <a:endParaRPr lang="nl-NL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EE8E413-ECB2-420E-89CE-B27F4085424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Klik om het opmaakprofiel van de modelondertitel te bewerken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3EE13-35DC-48DC-B4FE-411EF4E289F8}" type="datetimeFigureOut">
              <a:rPr lang="nl-NL"/>
              <a:pPr>
                <a:defRPr/>
              </a:pPr>
              <a:t>8-2-2010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5397F2-8EE2-443B-99EF-59EFE9C7033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Klik om de modelstijlen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11F6DC-6CF4-4941-8798-32E38D87AFB6}" type="datetimeFigureOut">
              <a:rPr lang="nl-NL"/>
              <a:pPr>
                <a:defRPr/>
              </a:pPr>
              <a:t>8-2-2010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A352E-1692-4839-91EF-2A1018F9199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Klik om de modelstijlen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504A6-1CED-4E56-9D6D-3E3096EB770B}" type="datetimeFigureOut">
              <a:rPr lang="nl-NL"/>
              <a:pPr>
                <a:defRPr/>
              </a:pPr>
              <a:t>8-2-2010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E8AFE7-5373-4386-8DBF-05729067627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en 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Klik om de stijl te bewerken</a:t>
            </a:r>
            <a:endParaRPr lang="nl-BE"/>
          </a:p>
        </p:txBody>
      </p:sp>
      <p:sp>
        <p:nvSpPr>
          <p:cNvPr id="3" name="Tijdelijke aanduiding voor tabel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nl-BE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EA544-D999-46C3-BA73-438DFCEEBDD1}" type="datetimeFigureOut">
              <a:rPr lang="nl-NL"/>
              <a:pPr>
                <a:defRPr/>
              </a:pPr>
              <a:t>8-2-2010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AF7D66-4DFF-4F75-9AA4-1AF586F9E5E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Klik om de modelstijlen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  <a:endParaRPr lang="nl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924C03-5779-476A-A22D-56FEE2D118D1}" type="datetimeFigureOut">
              <a:rPr lang="nl-NL"/>
              <a:pPr>
                <a:defRPr/>
              </a:pPr>
              <a:t>8-2-2010</a:t>
            </a:fld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81368F-8669-40CA-9A67-D7ED9A0BB69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Klik om de modelstijlen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FE8D7-FB32-4186-99DC-4D83CEE8A3FD}" type="datetimeFigureOut">
              <a:rPr lang="nl-NL"/>
              <a:pPr>
                <a:defRPr/>
              </a:pPr>
              <a:t>8-2-2010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D5123-9FC8-49D0-B676-DC299BB0A70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25C0F6-9806-4448-90FB-220A7D0F705A}" type="datetimeFigureOut">
              <a:rPr lang="nl-NL"/>
              <a:pPr>
                <a:defRPr/>
              </a:pPr>
              <a:t>8-2-2010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187DF9-F423-4C3E-9DDF-B4AA0C2C8BE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Klik om de modelstijlen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Klik om de modelstijlen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  <a:endParaRPr lang="nl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7A23E9-B437-4A5C-8AF1-2FE9D08A54CC}" type="datetimeFigureOut">
              <a:rPr lang="nl-NL"/>
              <a:pPr>
                <a:defRPr/>
              </a:pPr>
              <a:t>8-2-2010</a:t>
            </a:fld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16E26-3B78-4096-B114-9D24A96BB38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Klik om de modelstijlen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Klik om de modelstijlen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  <a:endParaRPr lang="nl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9AD156-88C6-4153-AA98-55ADD5ED72BD}" type="datetimeFigureOut">
              <a:rPr lang="nl-NL"/>
              <a:pPr>
                <a:defRPr/>
              </a:pPr>
              <a:t>8-2-2010</a:t>
            </a:fld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CC1CE9-F23E-47E1-A05D-6463E7D9932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Klik om de stijl te bewerken</a:t>
            </a:r>
            <a:endParaRPr lang="nl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BEC2A5-27F8-454D-AB66-F60C9EBFEB51}" type="datetimeFigureOut">
              <a:rPr lang="nl-NL"/>
              <a:pPr>
                <a:defRPr/>
              </a:pPr>
              <a:t>8-2-2010</a:t>
            </a:fld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08EECA-DA25-4C9D-B438-EDE097968D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21F8EE-8A5B-49A6-B5BC-8EF9E944DC84}" type="datetimeFigureOut">
              <a:rPr lang="nl-NL"/>
              <a:pPr>
                <a:defRPr/>
              </a:pPr>
              <a:t>8-2-2010</a:t>
            </a:fld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D11F8B-0C58-4E64-AF15-270E6144663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Klik om de modelstijlen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38B66-7A28-4B60-92E4-7D842B4B2B8E}" type="datetimeFigureOut">
              <a:rPr lang="nl-NL"/>
              <a:pPr>
                <a:defRPr/>
              </a:pPr>
              <a:t>8-2-2010</a:t>
            </a:fld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03FC6D-A44F-48AF-A649-1892A2A60B6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FBC0E-B48E-4F28-B2F6-B1C77ACC61BA}" type="datetimeFigureOut">
              <a:rPr lang="nl-NL"/>
              <a:pPr>
                <a:defRPr/>
              </a:pPr>
              <a:t>8-2-2010</a:t>
            </a:fld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E4612-A1C6-4F03-9599-42A7A4BAB6F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BF8EBCA2-B80A-4CD1-B214-E7687209BDF6}" type="datetimeFigureOut">
              <a:rPr lang="nl-NL"/>
              <a:pPr>
                <a:defRPr/>
              </a:pPr>
              <a:t>8-2-2010</a:t>
            </a:fld>
            <a:endParaRPr lang="nl-NL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63DA340-9A0B-4863-A164-2D08024FB56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  <p:sldLayoutId id="2147483650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rusthuisinfofoon@vlaanderen.be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usthuisinfofoon.be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175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Text Box 5"/>
          <p:cNvSpPr txBox="1">
            <a:spLocks noChangeArrowheads="1"/>
          </p:cNvSpPr>
          <p:nvPr/>
        </p:nvSpPr>
        <p:spPr bwMode="auto">
          <a:xfrm>
            <a:off x="827088" y="1268413"/>
            <a:ext cx="6767512" cy="154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 sz="2000" b="1">
                <a:solidFill>
                  <a:srgbClr val="D60093"/>
                </a:solidFill>
              </a:rPr>
              <a:t>Care for the elderly in Flanders</a:t>
            </a:r>
          </a:p>
          <a:p>
            <a:pPr>
              <a:spcBef>
                <a:spcPct val="50000"/>
              </a:spcBef>
            </a:pPr>
            <a:endParaRPr lang="nl-BE" sz="2000" b="1">
              <a:solidFill>
                <a:srgbClr val="D60093"/>
              </a:solidFill>
            </a:endParaRPr>
          </a:p>
          <a:p>
            <a:pPr>
              <a:spcBef>
                <a:spcPct val="50000"/>
              </a:spcBef>
            </a:pPr>
            <a:r>
              <a:rPr lang="nl-BE"/>
              <a:t>Approximately 80,000 residents in nursing homes and service flats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7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73" name="Text Box 3"/>
          <p:cNvSpPr txBox="1">
            <a:spLocks noChangeArrowheads="1"/>
          </p:cNvSpPr>
          <p:nvPr/>
        </p:nvSpPr>
        <p:spPr bwMode="auto">
          <a:xfrm>
            <a:off x="2051050" y="1916113"/>
            <a:ext cx="10080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BE"/>
          </a:p>
        </p:txBody>
      </p:sp>
      <p:sp>
        <p:nvSpPr>
          <p:cNvPr id="25674" name="Rectangle 4"/>
          <p:cNvSpPr>
            <a:spLocks noChangeArrowheads="1"/>
          </p:cNvSpPr>
          <p:nvPr/>
        </p:nvSpPr>
        <p:spPr bwMode="auto">
          <a:xfrm>
            <a:off x="539750" y="404813"/>
            <a:ext cx="77724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GB" sz="2000" b="1">
                <a:solidFill>
                  <a:srgbClr val="D60093"/>
                </a:solidFill>
              </a:rPr>
              <a:t>Number of calls – global overview</a:t>
            </a:r>
            <a:endParaRPr lang="nl-NL" sz="2000" b="1">
              <a:solidFill>
                <a:srgbClr val="D60093"/>
              </a:solidFill>
            </a:endParaRPr>
          </a:p>
        </p:txBody>
      </p:sp>
      <p:graphicFrame>
        <p:nvGraphicFramePr>
          <p:cNvPr id="25606" name="Group 6"/>
          <p:cNvGraphicFramePr>
            <a:graphicFrameLocks noGrp="1"/>
          </p:cNvGraphicFramePr>
          <p:nvPr/>
        </p:nvGraphicFramePr>
        <p:xfrm>
          <a:off x="611188" y="1341438"/>
          <a:ext cx="5984875" cy="1870077"/>
        </p:xfrm>
        <a:graphic>
          <a:graphicData uri="http://schemas.openxmlformats.org/drawingml/2006/table">
            <a:tbl>
              <a:tblPr/>
              <a:tblGrid>
                <a:gridCol w="2063750"/>
                <a:gridCol w="560388"/>
                <a:gridCol w="558800"/>
                <a:gridCol w="558800"/>
                <a:gridCol w="560387"/>
                <a:gridCol w="563563"/>
                <a:gridCol w="558800"/>
                <a:gridCol w="560387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 </a:t>
                      </a:r>
                      <a:endParaRPr kumimoji="0" lang="nl-NL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2002</a:t>
                      </a:r>
                      <a:endParaRPr kumimoji="0" lang="nl-NL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2003</a:t>
                      </a:r>
                      <a:endParaRPr kumimoji="0" lang="nl-NL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2004</a:t>
                      </a:r>
                      <a:endParaRPr kumimoji="0" lang="nl-NL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2005</a:t>
                      </a:r>
                      <a:endParaRPr kumimoji="0" lang="nl-NL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2006</a:t>
                      </a:r>
                      <a:endParaRPr kumimoji="0" lang="nl-NL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2007</a:t>
                      </a:r>
                      <a:endParaRPr kumimoji="0" lang="nl-NL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2008</a:t>
                      </a:r>
                      <a:endParaRPr kumimoji="0" lang="nl-NL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Evolution information requests</a:t>
                      </a:r>
                      <a:endParaRPr kumimoji="0" lang="nl-NL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699</a:t>
                      </a:r>
                      <a:endParaRPr kumimoji="0" lang="nl-NL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846</a:t>
                      </a:r>
                      <a:endParaRPr kumimoji="0" lang="nl-NL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675</a:t>
                      </a:r>
                      <a:endParaRPr kumimoji="0" lang="nl-NL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840</a:t>
                      </a:r>
                      <a:endParaRPr kumimoji="0" lang="nl-NL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732</a:t>
                      </a:r>
                      <a:endParaRPr kumimoji="0" lang="nl-NL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1017</a:t>
                      </a:r>
                      <a:endParaRPr kumimoji="0" lang="nl-NL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852</a:t>
                      </a:r>
                      <a:endParaRPr kumimoji="0" lang="nl-NL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Evolution of notifications</a:t>
                      </a:r>
                      <a:endParaRPr kumimoji="0" lang="nl-NL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163</a:t>
                      </a:r>
                      <a:endParaRPr kumimoji="0" lang="nl-NL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140</a:t>
                      </a:r>
                      <a:endParaRPr kumimoji="0" lang="nl-NL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100</a:t>
                      </a:r>
                      <a:endParaRPr kumimoji="0" lang="nl-NL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110</a:t>
                      </a:r>
                      <a:endParaRPr kumimoji="0" lang="nl-NL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100</a:t>
                      </a:r>
                      <a:endParaRPr kumimoji="0" lang="nl-NL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63</a:t>
                      </a:r>
                      <a:endParaRPr kumimoji="0" lang="nl-NL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21</a:t>
                      </a:r>
                      <a:endParaRPr kumimoji="0" lang="nl-NL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Number of complaint calls</a:t>
                      </a:r>
                      <a:endParaRPr kumimoji="0" lang="nl-NL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155</a:t>
                      </a:r>
                      <a:endParaRPr kumimoji="0" lang="nl-NL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148</a:t>
                      </a:r>
                      <a:endParaRPr kumimoji="0" lang="nl-NL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141</a:t>
                      </a:r>
                      <a:endParaRPr kumimoji="0" lang="nl-NL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127</a:t>
                      </a:r>
                      <a:endParaRPr kumimoji="0" lang="nl-NL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89</a:t>
                      </a:r>
                      <a:endParaRPr kumimoji="0" lang="nl-NL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80</a:t>
                      </a:r>
                      <a:endParaRPr kumimoji="0" lang="nl-NL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117</a:t>
                      </a:r>
                      <a:endParaRPr kumimoji="0" lang="nl-NL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Not registered </a:t>
                      </a:r>
                      <a:endParaRPr kumimoji="0" lang="nl-NL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5</a:t>
                      </a:r>
                      <a:endParaRPr kumimoji="0" lang="nl-NL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Number of calls</a:t>
                      </a:r>
                      <a:endParaRPr kumimoji="0" lang="nl-NL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1086</a:t>
                      </a:r>
                      <a:endParaRPr kumimoji="0" lang="nl-NL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1134</a:t>
                      </a:r>
                      <a:endParaRPr kumimoji="0" lang="nl-NL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916</a:t>
                      </a:r>
                      <a:endParaRPr kumimoji="0" lang="nl-NL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1077</a:t>
                      </a:r>
                      <a:endParaRPr kumimoji="0" lang="nl-NL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921</a:t>
                      </a:r>
                      <a:endParaRPr kumimoji="0" lang="nl-NL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1160</a:t>
                      </a:r>
                      <a:endParaRPr kumimoji="0" lang="nl-NL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995</a:t>
                      </a:r>
                      <a:endParaRPr kumimoji="0" lang="nl-NL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5671" name="Object 71"/>
          <p:cNvGraphicFramePr>
            <a:graphicFrameLocks noChangeAspect="1"/>
          </p:cNvGraphicFramePr>
          <p:nvPr/>
        </p:nvGraphicFramePr>
        <p:xfrm>
          <a:off x="2916238" y="3213100"/>
          <a:ext cx="5743575" cy="2790825"/>
        </p:xfrm>
        <a:graphic>
          <a:graphicData uri="http://schemas.openxmlformats.org/presentationml/2006/ole">
            <p:oleObj spid="_x0000_s25671" name="Chart" r:id="rId4" imgW="5753100" imgH="2790749" progId="MSGraph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sz="2000" b="1" smtClean="0">
                <a:solidFill>
                  <a:srgbClr val="D60093"/>
                </a:solidFill>
              </a:rPr>
              <a:t>Who Called?</a:t>
            </a:r>
            <a:r>
              <a:rPr lang="nl-NL" sz="2000" b="1" smtClean="0">
                <a:solidFill>
                  <a:srgbClr val="D60093"/>
                </a:solidFill>
              </a:rPr>
              <a:t> (1)</a:t>
            </a:r>
          </a:p>
        </p:txBody>
      </p:sp>
      <p:graphicFrame>
        <p:nvGraphicFramePr>
          <p:cNvPr id="49155" name="Group 3"/>
          <p:cNvGraphicFramePr>
            <a:graphicFrameLocks noGrp="1"/>
          </p:cNvGraphicFramePr>
          <p:nvPr>
            <p:ph idx="1"/>
          </p:nvPr>
        </p:nvGraphicFramePr>
        <p:xfrm>
          <a:off x="1258888" y="1557338"/>
          <a:ext cx="6562725" cy="3700462"/>
        </p:xfrm>
        <a:graphic>
          <a:graphicData uri="http://schemas.openxmlformats.org/drawingml/2006/table">
            <a:tbl>
              <a:tblPr/>
              <a:tblGrid>
                <a:gridCol w="2916237"/>
                <a:gridCol w="1824038"/>
                <a:gridCol w="1822450"/>
              </a:tblGrid>
              <a:tr h="4302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Type of caller</a:t>
                      </a:r>
                      <a:endParaRPr kumimoji="0" lang="en-GB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Number of calls in 2008</a:t>
                      </a:r>
                      <a:endParaRPr kumimoji="0" lang="nl-NL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Percentage 2008</a:t>
                      </a:r>
                      <a:endParaRPr kumimoji="0" lang="nl-NL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Family member / relative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543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54,57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Employee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11,16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Other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8,97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Other social service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7,44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Elderly living at home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6,23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Visitor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4,72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Residents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7,54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Placement </a:t>
                      </a:r>
                      <a:r>
                        <a:rPr kumimoji="0" lang="nl-NL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Agency</a:t>
                      </a:r>
                      <a:endParaRPr kumimoji="0" lang="nl-NL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1,16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Not registered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0,80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Volunteering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0,40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Total number in 2008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995</a:t>
                      </a:r>
                      <a:endParaRPr kumimoji="0" lang="nl-NL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</a:t>
                      </a:r>
                      <a:endParaRPr kumimoji="0" lang="nl-NL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692150"/>
            <a:ext cx="8229600" cy="777875"/>
          </a:xfrm>
        </p:spPr>
        <p:txBody>
          <a:bodyPr/>
          <a:lstStyle/>
          <a:p>
            <a:pPr algn="l" eaLnBrk="1" hangingPunct="1"/>
            <a:r>
              <a:rPr lang="en-GB" sz="2000" b="1" smtClean="0">
                <a:solidFill>
                  <a:srgbClr val="D60093"/>
                </a:solidFill>
              </a:rPr>
              <a:t>Who Called?</a:t>
            </a:r>
            <a:r>
              <a:rPr lang="nl-NL" sz="2000" b="1" smtClean="0">
                <a:solidFill>
                  <a:srgbClr val="D60093"/>
                </a:solidFill>
              </a:rPr>
              <a:t> (2)</a:t>
            </a:r>
          </a:p>
        </p:txBody>
      </p:sp>
      <p:sp>
        <p:nvSpPr>
          <p:cNvPr id="60422" name="Rectangle 3"/>
          <p:cNvSpPr>
            <a:spLocks noChangeArrowheads="1"/>
          </p:cNvSpPr>
          <p:nvPr/>
        </p:nvSpPr>
        <p:spPr bwMode="auto">
          <a:xfrm>
            <a:off x="0" y="1790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nl-BE"/>
          </a:p>
        </p:txBody>
      </p:sp>
      <p:graphicFrame>
        <p:nvGraphicFramePr>
          <p:cNvPr id="60420" name="Object 4"/>
          <p:cNvGraphicFramePr>
            <a:graphicFrameLocks noChangeAspect="1"/>
          </p:cNvGraphicFramePr>
          <p:nvPr/>
        </p:nvGraphicFramePr>
        <p:xfrm>
          <a:off x="900113" y="1341438"/>
          <a:ext cx="7488237" cy="4292600"/>
        </p:xfrm>
        <a:graphic>
          <a:graphicData uri="http://schemas.openxmlformats.org/presentationml/2006/ole">
            <p:oleObj spid="_x0000_s60420" name="Grafiek" r:id="rId3" imgW="5715000" imgH="3276600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sz="2000" b="1" smtClean="0">
                <a:solidFill>
                  <a:srgbClr val="D60093"/>
                </a:solidFill>
              </a:rPr>
              <a:t>Type of calls : figures for 2008</a:t>
            </a:r>
            <a:r>
              <a:rPr lang="nl-NL" sz="2000" b="1" smtClean="0">
                <a:solidFill>
                  <a:srgbClr val="D60093"/>
                </a:solidFill>
              </a:rPr>
              <a:t> (1)</a:t>
            </a:r>
          </a:p>
        </p:txBody>
      </p:sp>
      <p:graphicFrame>
        <p:nvGraphicFramePr>
          <p:cNvPr id="50179" name="Group 3"/>
          <p:cNvGraphicFramePr>
            <a:graphicFrameLocks noGrp="1"/>
          </p:cNvGraphicFramePr>
          <p:nvPr>
            <p:ph idx="1"/>
          </p:nvPr>
        </p:nvGraphicFramePr>
        <p:xfrm>
          <a:off x="1042988" y="1484313"/>
          <a:ext cx="6778625" cy="2698750"/>
        </p:xfrm>
        <a:graphic>
          <a:graphicData uri="http://schemas.openxmlformats.org/drawingml/2006/table">
            <a:tbl>
              <a:tblPr/>
              <a:tblGrid>
                <a:gridCol w="2403475"/>
                <a:gridCol w="2119312"/>
                <a:gridCol w="2255838"/>
              </a:tblGrid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2008</a:t>
                      </a:r>
                      <a:endParaRPr kumimoji="0" lang="nl-NL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</a:t>
                      </a:r>
                      <a:endParaRPr kumimoji="0" lang="nl-NL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Amount of information requests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85,63%</a:t>
                      </a: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Amount of complaints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117</a:t>
                      </a: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11,76%</a:t>
                      </a: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Amount of notifications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</a:t>
                      </a: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2,11%</a:t>
                      </a: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Not Registered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0;50%</a:t>
                      </a: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995</a:t>
                      </a: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B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100%</a:t>
                      </a:r>
                      <a:endParaRPr kumimoji="0" lang="nl-N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5" name="Rectangle 2"/>
          <p:cNvSpPr>
            <a:spLocks noChangeArrowheads="1"/>
          </p:cNvSpPr>
          <p:nvPr/>
        </p:nvSpPr>
        <p:spPr bwMode="auto">
          <a:xfrm>
            <a:off x="539750" y="3333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GB" sz="2000" b="1">
                <a:solidFill>
                  <a:srgbClr val="D60093"/>
                </a:solidFill>
              </a:rPr>
              <a:t>Type of calls : figures for 2008</a:t>
            </a:r>
            <a:r>
              <a:rPr lang="nl-NL" sz="2000" b="1">
                <a:solidFill>
                  <a:srgbClr val="D60093"/>
                </a:solidFill>
              </a:rPr>
              <a:t> (2)</a:t>
            </a:r>
          </a:p>
        </p:txBody>
      </p:sp>
      <p:sp>
        <p:nvSpPr>
          <p:cNvPr id="51206" name="Rectangle 3"/>
          <p:cNvSpPr>
            <a:spLocks noChangeArrowheads="1"/>
          </p:cNvSpPr>
          <p:nvPr/>
        </p:nvSpPr>
        <p:spPr bwMode="auto">
          <a:xfrm>
            <a:off x="0" y="203358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nl-BE"/>
          </a:p>
        </p:txBody>
      </p:sp>
      <p:graphicFrame>
        <p:nvGraphicFramePr>
          <p:cNvPr id="51204" name="Object 4"/>
          <p:cNvGraphicFramePr>
            <a:graphicFrameLocks noChangeAspect="1"/>
          </p:cNvGraphicFramePr>
          <p:nvPr/>
        </p:nvGraphicFramePr>
        <p:xfrm>
          <a:off x="2051050" y="1989138"/>
          <a:ext cx="5076825" cy="2790825"/>
        </p:xfrm>
        <a:graphic>
          <a:graphicData uri="http://schemas.openxmlformats.org/presentationml/2006/ole">
            <p:oleObj spid="_x0000_s51204" name="Chart" r:id="rId3" imgW="5086502" imgH="2790749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sz="2000" b="1" smtClean="0">
                <a:solidFill>
                  <a:srgbClr val="D60093"/>
                </a:solidFill>
              </a:rPr>
              <a:t>Overview of complaint species in 2008</a:t>
            </a:r>
            <a:r>
              <a:rPr lang="nl-NL" sz="2000" b="1" smtClean="0">
                <a:solidFill>
                  <a:srgbClr val="D60093"/>
                </a:solidFill>
              </a:rPr>
              <a:t> </a:t>
            </a:r>
          </a:p>
        </p:txBody>
      </p:sp>
      <p:graphicFrame>
        <p:nvGraphicFramePr>
          <p:cNvPr id="52227" name="Group 3"/>
          <p:cNvGraphicFramePr>
            <a:graphicFrameLocks noGrp="1"/>
          </p:cNvGraphicFramePr>
          <p:nvPr>
            <p:ph idx="1"/>
          </p:nvPr>
        </p:nvGraphicFramePr>
        <p:xfrm>
          <a:off x="539750" y="1412875"/>
          <a:ext cx="5329238" cy="1800225"/>
        </p:xfrm>
        <a:graphic>
          <a:graphicData uri="http://schemas.openxmlformats.org/drawingml/2006/table">
            <a:tbl>
              <a:tblPr/>
              <a:tblGrid>
                <a:gridCol w="3475037"/>
                <a:gridCol w="798513"/>
                <a:gridCol w="1055687"/>
              </a:tblGrid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Complaint</a:t>
                      </a:r>
                      <a:r>
                        <a:rPr kumimoji="0" lang="nl-NL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 species 2008</a:t>
                      </a:r>
                      <a:endParaRPr kumimoji="0" lang="nl-N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Amount in 2008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Rights and freedoms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18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10%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Financial matters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27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15%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Services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68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37%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Care and nursing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71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38%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total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184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100%</a:t>
                      </a:r>
                      <a:endParaRPr kumimoji="0" lang="nl-N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2288" name="Rectangle 32"/>
          <p:cNvSpPr>
            <a:spLocks noChangeArrowheads="1"/>
          </p:cNvSpPr>
          <p:nvPr/>
        </p:nvSpPr>
        <p:spPr bwMode="auto">
          <a:xfrm>
            <a:off x="0" y="176688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nl-BE"/>
          </a:p>
        </p:txBody>
      </p:sp>
      <p:graphicFrame>
        <p:nvGraphicFramePr>
          <p:cNvPr id="52257" name="Object 33"/>
          <p:cNvGraphicFramePr>
            <a:graphicFrameLocks noChangeAspect="1"/>
          </p:cNvGraphicFramePr>
          <p:nvPr/>
        </p:nvGraphicFramePr>
        <p:xfrm>
          <a:off x="3563938" y="3213100"/>
          <a:ext cx="4897437" cy="2638425"/>
        </p:xfrm>
        <a:graphic>
          <a:graphicData uri="http://schemas.openxmlformats.org/presentationml/2006/ole">
            <p:oleObj spid="_x0000_s52257" name="Chart" r:id="rId3" imgW="6181649" imgH="3324149" progId="MSGraph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250" name="Group 2"/>
          <p:cNvGraphicFramePr>
            <a:graphicFrameLocks noGrp="1"/>
          </p:cNvGraphicFramePr>
          <p:nvPr>
            <p:ph/>
          </p:nvPr>
        </p:nvGraphicFramePr>
        <p:xfrm>
          <a:off x="2339975" y="1989138"/>
          <a:ext cx="4259263" cy="3184525"/>
        </p:xfrm>
        <a:graphic>
          <a:graphicData uri="http://schemas.openxmlformats.org/drawingml/2006/table">
            <a:tbl>
              <a:tblPr/>
              <a:tblGrid>
                <a:gridCol w="831850"/>
                <a:gridCol w="2492375"/>
                <a:gridCol w="935038"/>
              </a:tblGrid>
              <a:tr h="5365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Order</a:t>
                      </a:r>
                      <a:endParaRPr kumimoji="0" lang="nl-N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Subject of the complaints</a:t>
                      </a:r>
                      <a:endParaRPr kumimoji="0" lang="nl-NL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regarding residential care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Number</a:t>
                      </a:r>
                      <a:endParaRPr kumimoji="0" lang="nl-NL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in</a:t>
                      </a:r>
                      <a:endParaRPr kumimoji="0" lang="nl-NL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2008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Hygiene</a:t>
                      </a:r>
                      <a:r>
                        <a:rPr kumimoji="0" lang="nl-NL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and </a:t>
                      </a:r>
                      <a:r>
                        <a:rPr kumimoji="0" lang="nl-NL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cleaning</a:t>
                      </a:r>
                      <a:endParaRPr kumimoji="0" lang="nl-N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Staff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Help and assistance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Medication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Billing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Meals (including diet)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Wound</a:t>
                      </a:r>
                      <a:r>
                        <a:rPr kumimoji="0" lang="nl-NL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care</a:t>
                      </a:r>
                      <a:endParaRPr kumimoji="0" lang="nl-N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Behaviour management/staff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Notice Fee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Agreement / contract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4563" name="Rectangle 52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l-NL" sz="2000" b="1">
                <a:solidFill>
                  <a:srgbClr val="D60093"/>
                </a:solidFill>
              </a:rPr>
              <a:t>Overview of  complaints frequency in 2008</a:t>
            </a:r>
            <a:r>
              <a:rPr lang="nl-NL" sz="2800" b="1">
                <a:solidFill>
                  <a:schemeClr val="tx2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38200" indent="-838200"/>
            <a:r>
              <a:rPr lang="nl-NL" sz="2000" b="1">
                <a:solidFill>
                  <a:srgbClr val="D60093"/>
                </a:solidFill>
              </a:rPr>
              <a:t>Legitimacy of the complaints (1)</a:t>
            </a:r>
          </a:p>
        </p:txBody>
      </p:sp>
      <p:graphicFrame>
        <p:nvGraphicFramePr>
          <p:cNvPr id="54275" name="Group 3"/>
          <p:cNvGraphicFramePr>
            <a:graphicFrameLocks noGrp="1"/>
          </p:cNvGraphicFramePr>
          <p:nvPr>
            <p:ph/>
          </p:nvPr>
        </p:nvGraphicFramePr>
        <p:xfrm>
          <a:off x="1763713" y="1412875"/>
          <a:ext cx="5915025" cy="2625725"/>
        </p:xfrm>
        <a:graphic>
          <a:graphicData uri="http://schemas.openxmlformats.org/drawingml/2006/table">
            <a:tbl>
              <a:tblPr/>
              <a:tblGrid>
                <a:gridCol w="3565525"/>
                <a:gridCol w="1157287"/>
                <a:gridCol w="1192213"/>
              </a:tblGrid>
              <a:tr h="328613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Legitimacy of the complaints</a:t>
                      </a: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 regarding residential care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2008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</a:tr>
              <a:tr h="328613">
                <a:tc v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Number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%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Legitimate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81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44%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Illegitimate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73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39%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Complaint can no longer be identified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20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11%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Cancelled</a:t>
                      </a:r>
                      <a:r>
                        <a:rPr kumimoji="0" lang="nl-NL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/</a:t>
                      </a:r>
                      <a:r>
                        <a:rPr kumimoji="0" lang="nl-NL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withdrawn</a:t>
                      </a:r>
                      <a:endParaRPr kumimoji="0" lang="nl-N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5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3%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Under investigation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6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3%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total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185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100%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2"/>
          <p:cNvSpPr>
            <a:spLocks noChangeArrowheads="1"/>
          </p:cNvSpPr>
          <p:nvPr/>
        </p:nvSpPr>
        <p:spPr bwMode="auto">
          <a:xfrm>
            <a:off x="0" y="1833563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nl-BE"/>
          </a:p>
        </p:txBody>
      </p:sp>
      <p:graphicFrame>
        <p:nvGraphicFramePr>
          <p:cNvPr id="55299" name="Object 3"/>
          <p:cNvGraphicFramePr>
            <a:graphicFrameLocks noChangeAspect="1"/>
          </p:cNvGraphicFramePr>
          <p:nvPr/>
        </p:nvGraphicFramePr>
        <p:xfrm>
          <a:off x="1403350" y="765175"/>
          <a:ext cx="5976938" cy="5454650"/>
        </p:xfrm>
        <a:graphic>
          <a:graphicData uri="http://schemas.openxmlformats.org/presentationml/2006/ole">
            <p:oleObj spid="_x0000_s55299" name="Chart" r:id="rId3" imgW="3505200" imgH="3190951" progId="MSGraph.Chart.8">
              <p:embed/>
            </p:oleObj>
          </a:graphicData>
        </a:graphic>
      </p:graphicFrame>
      <p:sp>
        <p:nvSpPr>
          <p:cNvPr id="55301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38200" indent="-838200"/>
            <a:r>
              <a:rPr lang="nl-NL" sz="2000" b="1">
                <a:solidFill>
                  <a:srgbClr val="D60093"/>
                </a:solidFill>
              </a:rPr>
              <a:t>Legitimacy of the complaints (2)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175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0" name="Picture 6" descr="rusthuis_infofo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375" y="1196975"/>
            <a:ext cx="1871663" cy="180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 Box 7"/>
          <p:cNvSpPr txBox="1">
            <a:spLocks noChangeArrowheads="1"/>
          </p:cNvSpPr>
          <p:nvPr/>
        </p:nvSpPr>
        <p:spPr bwMode="auto">
          <a:xfrm>
            <a:off x="1619250" y="3213100"/>
            <a:ext cx="5688013" cy="201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/>
              <a:t>Rusthuis-Infofoon</a:t>
            </a:r>
          </a:p>
          <a:p>
            <a:pPr algn="ctr">
              <a:spcBef>
                <a:spcPct val="50000"/>
              </a:spcBef>
            </a:pPr>
            <a:r>
              <a:rPr lang="nl-BE"/>
              <a:t>078/15 25 25</a:t>
            </a:r>
          </a:p>
          <a:p>
            <a:pPr algn="ctr">
              <a:spcBef>
                <a:spcPct val="50000"/>
              </a:spcBef>
            </a:pPr>
            <a:r>
              <a:rPr lang="nl-BE"/>
              <a:t>Fax: 02/533 36 05</a:t>
            </a:r>
          </a:p>
          <a:p>
            <a:pPr algn="ctr">
              <a:spcBef>
                <a:spcPct val="50000"/>
              </a:spcBef>
            </a:pPr>
            <a:r>
              <a:rPr lang="nl-BE">
                <a:hlinkClick r:id="rId4"/>
              </a:rPr>
              <a:t>rusthuisinfofoon@vlaanderen.be</a:t>
            </a:r>
            <a:endParaRPr lang="nl-BE"/>
          </a:p>
          <a:p>
            <a:pPr algn="ctr">
              <a:spcBef>
                <a:spcPct val="50000"/>
              </a:spcBef>
            </a:pPr>
            <a:r>
              <a:rPr lang="nl-BE"/>
              <a:t>www.rusthuisinfofoon.be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684213" y="908050"/>
            <a:ext cx="7920037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 sz="2000" b="1">
                <a:solidFill>
                  <a:srgbClr val="D60093"/>
                </a:solidFill>
              </a:rPr>
              <a:t>Mission (since 1994):</a:t>
            </a:r>
          </a:p>
          <a:p>
            <a:pPr>
              <a:spcBef>
                <a:spcPct val="50000"/>
              </a:spcBef>
            </a:pPr>
            <a:endParaRPr lang="nl-BE" sz="2000" b="1">
              <a:solidFill>
                <a:srgbClr val="D60093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nl-BE"/>
              <a:t>    Being availiable and easily accessible for questions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nl-BE"/>
              <a:t>    Providing answers and solutions in a professional and client-friendly way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nl-BE"/>
              <a:t>    Gathering information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nl-BE"/>
              <a:t>    Seeking answers to questions in the institution first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4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50825" y="0"/>
            <a:ext cx="8893175" cy="6858000"/>
          </a:xfrm>
        </p:spPr>
      </p:pic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611188" y="908050"/>
            <a:ext cx="8137525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 sz="2000" b="1">
                <a:solidFill>
                  <a:srgbClr val="D60093"/>
                </a:solidFill>
              </a:rPr>
              <a:t>Accessibility: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nl-BE"/>
              <a:t>    by phone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nl-BE"/>
              <a:t>    by writing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nl-BE"/>
              <a:t>    Fax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nl-BE"/>
              <a:t>    Mail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nl-BE"/>
              <a:t>    Website </a:t>
            </a:r>
            <a:r>
              <a:rPr lang="nl-BE">
                <a:hlinkClick r:id="rId3"/>
              </a:rPr>
              <a:t>www.rusthuisinfofoon.be</a:t>
            </a:r>
            <a:endParaRPr lang="nl-BE"/>
          </a:p>
          <a:p>
            <a:pPr>
              <a:spcBef>
                <a:spcPct val="50000"/>
              </a:spcBef>
              <a:buFontTx/>
              <a:buChar char="•"/>
            </a:pPr>
            <a:endParaRPr lang="nl-BE"/>
          </a:p>
          <a:p>
            <a:pPr>
              <a:spcBef>
                <a:spcPct val="50000"/>
              </a:spcBef>
            </a:pPr>
            <a:r>
              <a:rPr lang="nl-BE" sz="2000" b="1">
                <a:solidFill>
                  <a:srgbClr val="D60093"/>
                </a:solidFill>
              </a:rPr>
              <a:t>In cooperation with:</a:t>
            </a:r>
          </a:p>
          <a:p>
            <a:pPr>
              <a:spcBef>
                <a:spcPct val="50000"/>
              </a:spcBef>
            </a:pPr>
            <a:r>
              <a:rPr lang="nl-BE"/>
              <a:t>-Supervisors of “care for the Elderly” team</a:t>
            </a:r>
          </a:p>
          <a:p>
            <a:pPr>
              <a:spcBef>
                <a:spcPct val="50000"/>
              </a:spcBef>
            </a:pPr>
            <a:r>
              <a:rPr lang="nl-BE"/>
              <a:t>-Inspectorate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0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0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07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07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611188" y="908050"/>
            <a:ext cx="8137525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 sz="2000" b="1">
                <a:solidFill>
                  <a:srgbClr val="D60093"/>
                </a:solidFill>
              </a:rPr>
              <a:t>RIF receives:</a:t>
            </a:r>
          </a:p>
          <a:p>
            <a:pPr>
              <a:spcBef>
                <a:spcPct val="50000"/>
              </a:spcBef>
            </a:pPr>
            <a:endParaRPr lang="nl-BE" sz="2000" b="1">
              <a:solidFill>
                <a:srgbClr val="D60093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nl-BE"/>
              <a:t>    Information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nl-BE"/>
              <a:t>    Notifications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nl-BE"/>
              <a:t>    Complaints</a:t>
            </a:r>
          </a:p>
          <a:p>
            <a:pPr>
              <a:spcBef>
                <a:spcPct val="50000"/>
              </a:spcBef>
            </a:pP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nl-BE" smtClean="0"/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nl-BE" smtClean="0"/>
          </a:p>
        </p:txBody>
      </p:sp>
      <p:pic>
        <p:nvPicPr>
          <p:cNvPr id="2150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Text Box 5"/>
          <p:cNvSpPr txBox="1">
            <a:spLocks noChangeArrowheads="1"/>
          </p:cNvSpPr>
          <p:nvPr/>
        </p:nvSpPr>
        <p:spPr bwMode="auto">
          <a:xfrm>
            <a:off x="395288" y="620713"/>
            <a:ext cx="7489825" cy="509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363538" algn="l"/>
              </a:tabLst>
            </a:pPr>
            <a:r>
              <a:rPr lang="nl-NL" sz="2000" b="1">
                <a:solidFill>
                  <a:srgbClr val="D60093"/>
                </a:solidFill>
              </a:rPr>
              <a:t>Notification in case of:</a:t>
            </a:r>
          </a:p>
          <a:p>
            <a:pPr>
              <a:tabLst>
                <a:tab pos="363538" algn="l"/>
              </a:tabLst>
            </a:pPr>
            <a:endParaRPr lang="nl-NL" sz="2000" b="1">
              <a:solidFill>
                <a:srgbClr val="D60093"/>
              </a:solidFill>
            </a:endParaRPr>
          </a:p>
          <a:p>
            <a:pPr>
              <a:buFontTx/>
              <a:buChar char="•"/>
              <a:tabLst>
                <a:tab pos="363538" algn="l"/>
              </a:tabLst>
            </a:pPr>
            <a:r>
              <a:rPr lang="nl-NL"/>
              <a:t> 	Anonymous complaints without the residents’ safety being </a:t>
            </a:r>
          </a:p>
          <a:p>
            <a:pPr>
              <a:tabLst>
                <a:tab pos="363538" algn="l"/>
              </a:tabLst>
            </a:pPr>
            <a:r>
              <a:rPr lang="nl-NL"/>
              <a:t> 	threatened.</a:t>
            </a:r>
            <a:br>
              <a:rPr lang="nl-NL"/>
            </a:br>
            <a:endParaRPr lang="nl-NL"/>
          </a:p>
          <a:p>
            <a:pPr>
              <a:buFontTx/>
              <a:buChar char="•"/>
              <a:tabLst>
                <a:tab pos="363538" algn="l"/>
              </a:tabLst>
            </a:pPr>
            <a:r>
              <a:rPr lang="nl-NL"/>
              <a:t>   	An inspection has already been instructed, ie. for another complaint          </a:t>
            </a:r>
            <a:br>
              <a:rPr lang="nl-NL"/>
            </a:br>
            <a:r>
              <a:rPr lang="nl-NL"/>
              <a:t>   	or as part of the recognition process.</a:t>
            </a:r>
          </a:p>
          <a:p>
            <a:pPr>
              <a:buFontTx/>
              <a:buChar char="•"/>
              <a:tabLst>
                <a:tab pos="363538" algn="l"/>
              </a:tabLst>
            </a:pPr>
            <a:r>
              <a:rPr lang="nl-NL"/>
              <a:t> 	In case of a recent regular inspection having resulted in a positive  	report. For instance: complainant states occupational therapy is  	lacking, but inspection report states occupational therapy is  	sufficient, and there is no staff shortage.</a:t>
            </a:r>
          </a:p>
          <a:p>
            <a:pPr>
              <a:buFontTx/>
              <a:buChar char="•"/>
              <a:tabLst>
                <a:tab pos="363538" algn="l"/>
              </a:tabLst>
            </a:pPr>
            <a:endParaRPr lang="nl-NL"/>
          </a:p>
          <a:p>
            <a:pPr>
              <a:buFontTx/>
              <a:buChar char="•"/>
              <a:tabLst>
                <a:tab pos="363538" algn="l"/>
              </a:tabLst>
            </a:pPr>
            <a:r>
              <a:rPr lang="nl-NL"/>
              <a:t>.  	Complaints which can only be determined with great difficulty or not     </a:t>
            </a:r>
            <a:br>
              <a:rPr lang="nl-NL"/>
            </a:br>
            <a:r>
              <a:rPr lang="nl-NL"/>
              <a:t> 	at all.</a:t>
            </a:r>
          </a:p>
          <a:p>
            <a:pPr>
              <a:buFontTx/>
              <a:buChar char="•"/>
              <a:tabLst>
                <a:tab pos="363538" algn="l"/>
              </a:tabLst>
            </a:pPr>
            <a:endParaRPr lang="nl-NL"/>
          </a:p>
          <a:p>
            <a:pPr>
              <a:buFontTx/>
              <a:buChar char="•"/>
              <a:tabLst>
                <a:tab pos="363538" algn="l"/>
              </a:tabLst>
            </a:pPr>
            <a:r>
              <a:rPr lang="nl-NL"/>
              <a:t>   	Subjective complaints: ie: food contains too much pepper, </a:t>
            </a:r>
            <a:br>
              <a:rPr lang="nl-NL"/>
            </a:br>
            <a:r>
              <a:rPr lang="nl-NL"/>
              <a:t> 	unpleasant smell in cafetaria.</a:t>
            </a:r>
          </a:p>
          <a:p>
            <a:pPr>
              <a:tabLst>
                <a:tab pos="363538" algn="l"/>
              </a:tabLst>
            </a:pPr>
            <a:endParaRPr lang="nl-N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175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Rectangle 3"/>
          <p:cNvSpPr>
            <a:spLocks noChangeArrowheads="1"/>
          </p:cNvSpPr>
          <p:nvPr/>
        </p:nvSpPr>
        <p:spPr bwMode="auto">
          <a:xfrm>
            <a:off x="611188" y="1049338"/>
            <a:ext cx="7921625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  <a:tabLst>
                <a:tab pos="363538" algn="l"/>
              </a:tabLst>
            </a:pPr>
            <a:r>
              <a:rPr lang="nl-NL"/>
              <a:t>. 	Complainant wants to wait before officially lodging a complaint, ie. wants  </a:t>
            </a:r>
            <a:br>
              <a:rPr lang="nl-NL"/>
            </a:br>
            <a:r>
              <a:rPr lang="nl-NL"/>
              <a:t> 	to talk to management first. Notification then seeks to establish whether </a:t>
            </a:r>
            <a:br>
              <a:rPr lang="nl-NL"/>
            </a:br>
            <a:r>
              <a:rPr lang="nl-NL"/>
              <a:t> 	anything has been resolved.</a:t>
            </a:r>
          </a:p>
          <a:p>
            <a:pPr>
              <a:buFontTx/>
              <a:buChar char="•"/>
              <a:tabLst>
                <a:tab pos="363538" algn="l"/>
              </a:tabLst>
            </a:pPr>
            <a:endParaRPr lang="nl-NL"/>
          </a:p>
          <a:p>
            <a:pPr>
              <a:buFontTx/>
              <a:buChar char="•"/>
              <a:tabLst>
                <a:tab pos="363538" algn="l"/>
              </a:tabLst>
            </a:pPr>
            <a:r>
              <a:rPr lang="nl-NL"/>
              <a:t>. 	Complaints that can no longer be redressed but imply no direct danger </a:t>
            </a:r>
            <a:br>
              <a:rPr lang="nl-NL"/>
            </a:br>
            <a:r>
              <a:rPr lang="nl-NL"/>
              <a:t> 	to residents.</a:t>
            </a:r>
          </a:p>
          <a:p>
            <a:pPr>
              <a:buFontTx/>
              <a:buChar char="•"/>
              <a:tabLst>
                <a:tab pos="363538" algn="l"/>
              </a:tabLst>
            </a:pPr>
            <a:endParaRPr lang="nl-NL"/>
          </a:p>
          <a:p>
            <a:pPr>
              <a:buFontTx/>
              <a:buChar char="•"/>
              <a:tabLst>
                <a:tab pos="363538" algn="l"/>
              </a:tabLst>
            </a:pPr>
            <a:r>
              <a:rPr lang="nl-NL"/>
              <a:t>   	Complaint can be resolved by RIF (ie. wrong monthly invoice, written </a:t>
            </a:r>
            <a:br>
              <a:rPr lang="nl-NL"/>
            </a:br>
            <a:r>
              <a:rPr lang="nl-NL"/>
              <a:t> 	contract not according to legislation.) Inspectorate is notified in order to </a:t>
            </a:r>
            <a:br>
              <a:rPr lang="nl-NL"/>
            </a:br>
            <a:r>
              <a:rPr lang="nl-NL"/>
              <a:t> 	establish whether the problem has really been solved as agreed </a:t>
            </a:r>
            <a:br>
              <a:rPr lang="nl-NL"/>
            </a:br>
            <a:r>
              <a:rPr lang="nl-NL"/>
              <a:t> 	between RIF and care provider. (ie.has the written contract been </a:t>
            </a:r>
            <a:br>
              <a:rPr lang="nl-NL"/>
            </a:br>
            <a:r>
              <a:rPr lang="nl-NL"/>
              <a:t> 	adapted and been presented to all residents?)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3554" name="Text Box 3"/>
          <p:cNvSpPr txBox="1">
            <a:spLocks noChangeArrowheads="1"/>
          </p:cNvSpPr>
          <p:nvPr/>
        </p:nvSpPr>
        <p:spPr bwMode="auto">
          <a:xfrm>
            <a:off x="611188" y="908050"/>
            <a:ext cx="8137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 sz="2000" b="1">
                <a:solidFill>
                  <a:srgbClr val="D60093"/>
                </a:solidFill>
              </a:rPr>
              <a:t>Some figures for 2008</a:t>
            </a:r>
            <a:endParaRPr lang="nl-NL" sz="2000" b="1">
              <a:solidFill>
                <a:srgbClr val="D60093"/>
              </a:solidFill>
            </a:endParaRPr>
          </a:p>
        </p:txBody>
      </p:sp>
      <p:graphicFrame>
        <p:nvGraphicFramePr>
          <p:cNvPr id="18491" name="Group 59"/>
          <p:cNvGraphicFramePr>
            <a:graphicFrameLocks noGrp="1"/>
          </p:cNvGraphicFramePr>
          <p:nvPr>
            <p:ph idx="4294967295"/>
          </p:nvPr>
        </p:nvGraphicFramePr>
        <p:xfrm>
          <a:off x="611188" y="1844675"/>
          <a:ext cx="4835525" cy="3389949"/>
        </p:xfrm>
        <a:graphic>
          <a:graphicData uri="http://schemas.openxmlformats.org/drawingml/2006/table">
            <a:tbl>
              <a:tblPr/>
              <a:tblGrid>
                <a:gridCol w="2149475"/>
                <a:gridCol w="1343025"/>
                <a:gridCol w="1343025"/>
              </a:tblGrid>
              <a:tr h="5381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correspondent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Number of calls 2008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Percentage calls 2008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Family member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543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54,57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Staff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111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11,16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Other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55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8,97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Social service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74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7,44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Elderly person living alone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62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6,23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Visitor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47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4,72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Elderly person in  nursing home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75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7,54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Care allocator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1,16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Not registered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0,80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Volunteer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0,40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Total calls 2008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995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2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graphicFrame>
        <p:nvGraphicFramePr>
          <p:cNvPr id="6299" name="Group 155"/>
          <p:cNvGraphicFramePr>
            <a:graphicFrameLocks noGrp="1"/>
          </p:cNvGraphicFramePr>
          <p:nvPr>
            <p:ph idx="4294967295"/>
          </p:nvPr>
        </p:nvGraphicFramePr>
        <p:xfrm>
          <a:off x="1908175" y="1412875"/>
          <a:ext cx="4537075" cy="3054987"/>
        </p:xfrm>
        <a:graphic>
          <a:graphicData uri="http://schemas.openxmlformats.org/drawingml/2006/table">
            <a:tbl>
              <a:tblPr/>
              <a:tblGrid>
                <a:gridCol w="2819400"/>
                <a:gridCol w="947738"/>
                <a:gridCol w="769937"/>
              </a:tblGrid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2008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%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Number of information requests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852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85,63%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Number of complaints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117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11,76%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Number of notifications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21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2,11%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2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Not registered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5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0,50%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3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total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995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100,00%</a:t>
                      </a:r>
                      <a:endParaRPr kumimoji="0" 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Standaardontwerp">
  <a:themeElements>
    <a:clrScheme name="1_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Clouds</Template>
  <TotalTime>235</TotalTime>
  <Words>516</Words>
  <Application>Microsoft Office PowerPoint</Application>
  <PresentationFormat>Diavoorstelling (4:3)</PresentationFormat>
  <Paragraphs>277</Paragraphs>
  <Slides>18</Slides>
  <Notes>0</Notes>
  <HiddenSlides>0</HiddenSlides>
  <MMClips>0</MMClips>
  <ScaleCrop>false</ScaleCrop>
  <HeadingPairs>
    <vt:vector size="6" baseType="variant">
      <vt:variant>
        <vt:lpstr>Thema</vt:lpstr>
      </vt:variant>
      <vt:variant>
        <vt:i4>1</vt:i4>
      </vt:variant>
      <vt:variant>
        <vt:lpstr>Ingesloten OLE-bronprogramma's</vt:lpstr>
      </vt:variant>
      <vt:variant>
        <vt:i4>2</vt:i4>
      </vt:variant>
      <vt:variant>
        <vt:lpstr>Diatitels</vt:lpstr>
      </vt:variant>
      <vt:variant>
        <vt:i4>18</vt:i4>
      </vt:variant>
    </vt:vector>
  </HeadingPairs>
  <TitlesOfParts>
    <vt:vector size="21" baseType="lpstr">
      <vt:lpstr>1_Standaardontwerp</vt:lpstr>
      <vt:lpstr>Chart</vt:lpstr>
      <vt:lpstr>Grafiek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Who Called? (1)</vt:lpstr>
      <vt:lpstr>Who Called? (2)</vt:lpstr>
      <vt:lpstr>Type of calls : figures for 2008 (1)</vt:lpstr>
      <vt:lpstr>Dia 14</vt:lpstr>
      <vt:lpstr>Overview of complaint species in 2008 </vt:lpstr>
      <vt:lpstr>Dia 16</vt:lpstr>
      <vt:lpstr>Dia 17</vt:lpstr>
      <vt:lpstr>Dia 18</vt:lpstr>
    </vt:vector>
  </TitlesOfParts>
  <Company>MVG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Sabine De Brabanter</dc:creator>
  <cp:lastModifiedBy>EURinSPECT</cp:lastModifiedBy>
  <cp:revision>16</cp:revision>
  <dcterms:created xsi:type="dcterms:W3CDTF">2009-10-19T08:57:43Z</dcterms:created>
  <dcterms:modified xsi:type="dcterms:W3CDTF">2010-02-08T14:57:34Z</dcterms:modified>
</cp:coreProperties>
</file>