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6"/>
  </p:handoutMasterIdLst>
  <p:sldIdLst>
    <p:sldId id="264" r:id="rId2"/>
    <p:sldId id="263" r:id="rId3"/>
    <p:sldId id="261" r:id="rId4"/>
    <p:sldId id="257" r:id="rId5"/>
    <p:sldId id="297" r:id="rId6"/>
    <p:sldId id="296" r:id="rId7"/>
    <p:sldId id="290" r:id="rId8"/>
    <p:sldId id="291" r:id="rId9"/>
    <p:sldId id="292" r:id="rId10"/>
    <p:sldId id="293" r:id="rId11"/>
    <p:sldId id="294" r:id="rId12"/>
    <p:sldId id="295" r:id="rId13"/>
    <p:sldId id="298" r:id="rId14"/>
    <p:sldId id="288" r:id="rId15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werk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hart>
    <c:autoTitleDeleted val="1"/>
    <c:plotArea>
      <c:layout>
        <c:manualLayout>
          <c:layoutTarget val="inner"/>
          <c:xMode val="edge"/>
          <c:yMode val="edge"/>
          <c:x val="0.10015649452269171"/>
          <c:y val="0.1651917404129794"/>
          <c:w val="0.55399061032863872"/>
          <c:h val="0.74336283185840712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Rights and freedoms</c:v>
                </c:pt>
              </c:strCache>
            </c:strRef>
          </c:tx>
          <c:spPr>
            <a:solidFill>
              <a:srgbClr val="9999FF"/>
            </a:solidFill>
            <a:ln w="10062">
              <a:solidFill>
                <a:srgbClr val="000000"/>
              </a:solidFill>
              <a:prstDash val="solid"/>
            </a:ln>
          </c:spPr>
          <c:dLbls>
            <c:delete val="1"/>
          </c:dLbls>
          <c:cat>
            <c:numRef>
              <c:f>Sheet1!$B$1:$B$1</c:f>
              <c:numCache>
                <c:formatCode>General</c:formatCode>
                <c:ptCount val="1"/>
                <c:pt idx="0">
                  <c:v>2008</c:v>
                </c:pt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Financial matters</c:v>
                </c:pt>
              </c:strCache>
            </c:strRef>
          </c:tx>
          <c:spPr>
            <a:solidFill>
              <a:srgbClr val="993366"/>
            </a:solidFill>
            <a:ln w="10062">
              <a:solidFill>
                <a:srgbClr val="000000"/>
              </a:solidFill>
              <a:prstDash val="solid"/>
            </a:ln>
          </c:spPr>
          <c:dLbls>
            <c:delete val="1"/>
          </c:dLbls>
          <c:cat>
            <c:numRef>
              <c:f>Sheet1!$B$1:$B$1</c:f>
              <c:numCache>
                <c:formatCode>General</c:formatCode>
                <c:ptCount val="1"/>
                <c:pt idx="0">
                  <c:v>2008</c:v>
                </c:pt>
              </c:numCache>
            </c:numRef>
          </c:cat>
          <c:val>
            <c:numRef>
              <c:f>Sheet1!$B$3:$B$3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FFFFCC"/>
            </a:solidFill>
            <a:ln w="10062">
              <a:solidFill>
                <a:srgbClr val="000000"/>
              </a:solidFill>
              <a:prstDash val="solid"/>
            </a:ln>
          </c:spPr>
          <c:dLbls>
            <c:delete val="1"/>
          </c:dLbls>
          <c:cat>
            <c:numRef>
              <c:f>Sheet1!$B$1:$B$1</c:f>
              <c:numCache>
                <c:formatCode>General</c:formatCode>
                <c:ptCount val="1"/>
                <c:pt idx="0">
                  <c:v>2008</c:v>
                </c:pt>
              </c:numCache>
            </c:numRef>
          </c:cat>
          <c:val>
            <c:numRef>
              <c:f>Sheet1!$B$4:$B$4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Care and nursing</c:v>
                </c:pt>
              </c:strCache>
            </c:strRef>
          </c:tx>
          <c:spPr>
            <a:solidFill>
              <a:srgbClr val="CCFFFF"/>
            </a:solidFill>
            <a:ln w="10062">
              <a:solidFill>
                <a:srgbClr val="000000"/>
              </a:solidFill>
              <a:prstDash val="solid"/>
            </a:ln>
          </c:spPr>
          <c:dLbls>
            <c:delete val="1"/>
          </c:dLbls>
          <c:cat>
            <c:numRef>
              <c:f>Sheet1!$B$1:$B$1</c:f>
              <c:numCache>
                <c:formatCode>General</c:formatCode>
                <c:ptCount val="1"/>
                <c:pt idx="0">
                  <c:v>2008</c:v>
                </c:pt>
              </c:numCache>
            </c:numRef>
          </c:cat>
          <c:val>
            <c:numRef>
              <c:f>Sheet1!$B$5:$B$5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dLbls>
          <c:showCatName val="1"/>
        </c:dLbls>
        <c:axId val="79770368"/>
        <c:axId val="79771904"/>
      </c:barChart>
      <c:catAx>
        <c:axId val="79770368"/>
        <c:scaling>
          <c:orientation val="minMax"/>
        </c:scaling>
        <c:axPos val="b"/>
        <c:numFmt formatCode="General" sourceLinked="1"/>
        <c:tickLblPos val="nextTo"/>
        <c:spPr>
          <a:ln w="251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7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79771904"/>
        <c:crosses val="autoZero"/>
        <c:lblAlgn val="ctr"/>
        <c:lblOffset val="100"/>
        <c:tickLblSkip val="1"/>
        <c:tickMarkSkip val="1"/>
      </c:catAx>
      <c:valAx>
        <c:axId val="79771904"/>
        <c:scaling>
          <c:orientation val="minMax"/>
        </c:scaling>
        <c:axPos val="l"/>
        <c:majorGridlines>
          <c:spPr>
            <a:ln w="251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75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nl-BE"/>
                  <a:t>Amount</a:t>
                </a:r>
              </a:p>
            </c:rich>
          </c:tx>
          <c:layout>
            <c:manualLayout>
              <c:xMode val="edge"/>
              <c:yMode val="edge"/>
              <c:x val="9.3896713615023494E-3"/>
              <c:y val="0.40412979351032446"/>
            </c:manualLayout>
          </c:layout>
          <c:spPr>
            <a:noFill/>
            <a:ln w="20123">
              <a:noFill/>
            </a:ln>
          </c:spPr>
        </c:title>
        <c:numFmt formatCode="General" sourceLinked="1"/>
        <c:tickLblPos val="nextTo"/>
        <c:spPr>
          <a:ln w="251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3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79770368"/>
        <c:crosses val="autoZero"/>
        <c:crossBetween val="between"/>
        <c:majorUnit val="25"/>
      </c:valAx>
      <c:spPr>
        <a:solidFill>
          <a:srgbClr val="C0C0C0"/>
        </a:solidFill>
        <a:ln w="10062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560250391236297"/>
          <c:y val="0.27728613569321536"/>
          <c:w val="0.21126760563380281"/>
          <c:h val="0.67256637168141598"/>
        </c:manualLayout>
      </c:layout>
      <c:spPr>
        <a:noFill/>
        <a:ln w="2515">
          <a:solidFill>
            <a:srgbClr val="000000"/>
          </a:solidFill>
          <a:prstDash val="solid"/>
        </a:ln>
      </c:spPr>
      <c:txPr>
        <a:bodyPr/>
        <a:lstStyle/>
        <a:p>
          <a:pPr>
            <a:defRPr sz="871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nl-B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8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nl-B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94DDDA-1351-4CCE-BDB1-7A35EF34697F}" type="datetimeFigureOut">
              <a:rPr lang="nl-NL"/>
              <a:pPr/>
              <a:t>18-5-2010</a:t>
            </a:fld>
            <a:endParaRPr lang="nl-NL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E7E1F4-9F57-4AC0-9EFA-6F27AB615AD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3C63E-C265-4B48-9A31-81C710206983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4721-D0E2-4E05-A236-9E620EA556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E2CAC-2DF7-4DE0-89E2-D5975860486C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7C898-AB60-4177-87CF-C4D7F287FD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D013E-E611-42C1-95D2-E714AD866DD7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9061-5B3E-4846-AB19-494B37D4CF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0C5A8-7AF9-4728-94D5-85E0EDBFEF1E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689F0-18D4-48CC-8D81-A7EB581157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D4669-8E66-4D84-B4D9-C858746F6970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0E6B9-E543-4004-9CB4-B10A625FFF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8046-8772-48B8-9CB5-C6A33DB5574D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D850C-629D-4811-89E1-88E11A0CA3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3E4A3-A2EA-45F8-A46C-11E643E3D5ED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E480-8CDD-4593-8794-74791C63CB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394AE-5079-4DBE-86AB-96AAC90B6EDB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65FCC-F347-4934-AAA3-D94489C307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3D072-6C7D-47FA-91A6-D3C1E44A7BC6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C7392-1D1D-4629-87A6-4BA5C067EB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B983-20D6-4160-99D8-B70151C1D0AC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A4E10-7363-42E8-A32D-C3D5097F82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E1B9-2150-4734-88C6-34F2AF45AB14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FB25-AF42-4D77-A186-F815E87A984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913A4-54DC-4389-A988-6680B3226311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EBF8D-9B52-4E45-A87C-8BBF9348C8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D6D6A-D013-435C-9AE9-5AB55BA25C85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7F5D-8019-4462-870C-6A321D7450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17A22DC-A33F-4BEA-A5D0-C1250977C29E}" type="datetimeFigureOut">
              <a:rPr lang="nl-NL"/>
              <a:pPr>
                <a:defRPr/>
              </a:pPr>
              <a:t>18-5-2010</a:t>
            </a:fld>
            <a:endParaRPr lang="nl-NL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79CB63-2184-4C3D-AB51-EE1DC609B1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usthuisinfofoon@vlaanderen.b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thuisinfofoon.b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6767512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 dirty="0" err="1" smtClean="0">
                <a:solidFill>
                  <a:srgbClr val="D60093"/>
                </a:solidFill>
              </a:rPr>
              <a:t>Residential</a:t>
            </a:r>
            <a:r>
              <a:rPr lang="nl-BE" sz="2000" b="1" dirty="0" smtClean="0">
                <a:solidFill>
                  <a:srgbClr val="D60093"/>
                </a:solidFill>
              </a:rPr>
              <a:t> care </a:t>
            </a:r>
            <a:r>
              <a:rPr lang="nl-BE" sz="2000" b="1" dirty="0" err="1">
                <a:solidFill>
                  <a:srgbClr val="D60093"/>
                </a:solidFill>
              </a:rPr>
              <a:t>for</a:t>
            </a:r>
            <a:r>
              <a:rPr lang="nl-BE" sz="2000" b="1" dirty="0">
                <a:solidFill>
                  <a:srgbClr val="D60093"/>
                </a:solidFill>
              </a:rPr>
              <a:t> the </a:t>
            </a:r>
            <a:r>
              <a:rPr lang="nl-BE" sz="2000" b="1" dirty="0" err="1">
                <a:solidFill>
                  <a:srgbClr val="D60093"/>
                </a:solidFill>
              </a:rPr>
              <a:t>elderly</a:t>
            </a:r>
            <a:r>
              <a:rPr lang="nl-BE" sz="2000" b="1" dirty="0">
                <a:solidFill>
                  <a:srgbClr val="D60093"/>
                </a:solidFill>
              </a:rPr>
              <a:t> in </a:t>
            </a:r>
            <a:r>
              <a:rPr lang="nl-BE" sz="2000" b="1" dirty="0" err="1">
                <a:solidFill>
                  <a:srgbClr val="D60093"/>
                </a:solidFill>
              </a:rPr>
              <a:t>Flanders</a:t>
            </a:r>
            <a:endParaRPr lang="nl-BE" sz="2000" b="1" dirty="0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</a:pPr>
            <a:endParaRPr lang="nl-BE" sz="2000" b="1" dirty="0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</a:pPr>
            <a:r>
              <a:rPr lang="nl-BE" dirty="0" err="1"/>
              <a:t>Approximately</a:t>
            </a:r>
            <a:r>
              <a:rPr lang="nl-BE" dirty="0"/>
              <a:t> 80,000 </a:t>
            </a:r>
            <a:r>
              <a:rPr lang="nl-BE" dirty="0" err="1"/>
              <a:t>residents</a:t>
            </a:r>
            <a:r>
              <a:rPr lang="nl-BE" dirty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3. </a:t>
            </a:r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smtClean="0"/>
              <a:t>of a </a:t>
            </a:r>
            <a:r>
              <a:rPr lang="nl-BE" dirty="0" smtClean="0"/>
              <a:t> </a:t>
            </a:r>
            <a:r>
              <a:rPr lang="nl-BE" dirty="0" err="1" smtClean="0"/>
              <a:t>subjective</a:t>
            </a:r>
            <a:r>
              <a:rPr lang="nl-BE" dirty="0" smtClean="0"/>
              <a:t> nature.</a:t>
            </a:r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4. </a:t>
            </a:r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that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longer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resolved</a:t>
            </a:r>
            <a:r>
              <a:rPr lang="nl-BE" dirty="0" smtClean="0"/>
              <a:t>.</a:t>
            </a:r>
            <a:endParaRPr lang="nl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5. </a:t>
            </a:r>
            <a:r>
              <a:rPr lang="nl-BE" dirty="0" err="1" smtClean="0"/>
              <a:t>Complainant</a:t>
            </a:r>
            <a:r>
              <a:rPr lang="nl-BE" dirty="0" smtClean="0"/>
              <a:t> wants to </a:t>
            </a:r>
            <a:r>
              <a:rPr lang="nl-BE" dirty="0" err="1" smtClean="0"/>
              <a:t>mention</a:t>
            </a:r>
            <a:r>
              <a:rPr lang="nl-BE" dirty="0" smtClean="0"/>
              <a:t> </a:t>
            </a:r>
            <a:r>
              <a:rPr lang="nl-BE" dirty="0" err="1" smtClean="0"/>
              <a:t>something</a:t>
            </a:r>
            <a:r>
              <a:rPr lang="nl-BE" dirty="0" smtClean="0"/>
              <a:t> </a:t>
            </a:r>
            <a:r>
              <a:rPr lang="nl-BE" dirty="0" err="1" smtClean="0"/>
              <a:t>but</a:t>
            </a:r>
            <a:r>
              <a:rPr lang="nl-BE" dirty="0" smtClean="0"/>
              <a:t> does </a:t>
            </a:r>
            <a:r>
              <a:rPr lang="nl-BE" dirty="0" err="1" smtClean="0"/>
              <a:t>not</a:t>
            </a:r>
            <a:r>
              <a:rPr lang="nl-BE" dirty="0" smtClean="0"/>
              <a:t> want the </a:t>
            </a:r>
            <a:r>
              <a:rPr lang="nl-BE" dirty="0" err="1" smtClean="0"/>
              <a:t>inspection</a:t>
            </a:r>
            <a:r>
              <a:rPr lang="nl-BE" dirty="0" smtClean="0"/>
              <a:t> to </a:t>
            </a:r>
            <a:r>
              <a:rPr lang="nl-BE" dirty="0" err="1" smtClean="0"/>
              <a:t>investigate</a:t>
            </a:r>
            <a:r>
              <a:rPr lang="nl-BE" dirty="0" smtClean="0"/>
              <a:t> </a:t>
            </a:r>
            <a:r>
              <a:rPr lang="nl-BE" dirty="0" err="1" smtClean="0"/>
              <a:t>yet</a:t>
            </a:r>
            <a:r>
              <a:rPr lang="nl-BE" dirty="0" smtClean="0"/>
              <a:t>.</a:t>
            </a:r>
            <a:endParaRPr lang="nl-B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All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latin typeface="Calibri"/>
              </a:rPr>
              <a:t>→</a:t>
            </a:r>
            <a:r>
              <a:rPr lang="nl-BE" dirty="0" err="1" smtClean="0">
                <a:latin typeface="Calibri"/>
              </a:rPr>
              <a:t>referred</a:t>
            </a:r>
            <a:r>
              <a:rPr lang="nl-BE" dirty="0" smtClean="0">
                <a:latin typeface="Calibri"/>
              </a:rPr>
              <a:t> to </a:t>
            </a:r>
            <a:r>
              <a:rPr lang="nl-BE" dirty="0" err="1" smtClean="0">
                <a:latin typeface="Calibri"/>
              </a:rPr>
              <a:t>inspection</a:t>
            </a:r>
            <a:r>
              <a:rPr lang="nl-BE" dirty="0" smtClean="0">
                <a:latin typeface="Calibri"/>
              </a:rPr>
              <a:t>(± 60%)</a:t>
            </a:r>
            <a:endParaRPr lang="nl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Thank</a:t>
            </a:r>
            <a:r>
              <a:rPr lang="nl-BE" dirty="0" smtClean="0"/>
              <a:t> </a:t>
            </a:r>
            <a:r>
              <a:rPr lang="nl-BE" dirty="0" err="1" smtClean="0"/>
              <a:t>you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Questions</a:t>
            </a:r>
            <a:r>
              <a:rPr lang="nl-BE" dirty="0" smtClean="0"/>
              <a:t> &amp; </a:t>
            </a:r>
            <a:r>
              <a:rPr lang="nl-BE" smtClean="0"/>
              <a:t>remarks</a:t>
            </a:r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6" descr="rusthuis_infofo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196975"/>
            <a:ext cx="1871663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619250" y="3213100"/>
            <a:ext cx="5688013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Rusthuis-Infofoon</a:t>
            </a:r>
          </a:p>
          <a:p>
            <a:pPr algn="ctr">
              <a:spcBef>
                <a:spcPct val="50000"/>
              </a:spcBef>
            </a:pPr>
            <a:r>
              <a:rPr lang="nl-BE"/>
              <a:t>078/15 25 25</a:t>
            </a:r>
          </a:p>
          <a:p>
            <a:pPr algn="ctr">
              <a:spcBef>
                <a:spcPct val="50000"/>
              </a:spcBef>
            </a:pPr>
            <a:r>
              <a:rPr lang="nl-BE"/>
              <a:t>Fax: 02/533 36 05</a:t>
            </a:r>
          </a:p>
          <a:p>
            <a:pPr algn="ctr">
              <a:spcBef>
                <a:spcPct val="50000"/>
              </a:spcBef>
            </a:pPr>
            <a:r>
              <a:rPr lang="nl-BE">
                <a:hlinkClick r:id="rId4"/>
              </a:rPr>
              <a:t>rusthuisinfofoon@vlaanderen.be</a:t>
            </a:r>
            <a:endParaRPr lang="nl-BE"/>
          </a:p>
          <a:p>
            <a:pPr algn="ctr">
              <a:spcBef>
                <a:spcPct val="50000"/>
              </a:spcBef>
            </a:pPr>
            <a:r>
              <a:rPr lang="nl-BE"/>
              <a:t>www.rusthuisinfofoon.be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4213" y="908050"/>
            <a:ext cx="7920037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 dirty="0" err="1">
                <a:solidFill>
                  <a:srgbClr val="D60093"/>
                </a:solidFill>
              </a:rPr>
              <a:t>Mission</a:t>
            </a:r>
            <a:r>
              <a:rPr lang="nl-BE" sz="2000" b="1" dirty="0">
                <a:solidFill>
                  <a:srgbClr val="D60093"/>
                </a:solidFill>
              </a:rPr>
              <a:t> (</a:t>
            </a:r>
            <a:r>
              <a:rPr lang="nl-BE" sz="2000" b="1" dirty="0" err="1">
                <a:solidFill>
                  <a:srgbClr val="D60093"/>
                </a:solidFill>
              </a:rPr>
              <a:t>since</a:t>
            </a:r>
            <a:r>
              <a:rPr lang="nl-BE" sz="2000" b="1" dirty="0">
                <a:solidFill>
                  <a:srgbClr val="D60093"/>
                </a:solidFill>
              </a:rPr>
              <a:t> 1994):</a:t>
            </a:r>
          </a:p>
          <a:p>
            <a:pPr>
              <a:spcBef>
                <a:spcPct val="50000"/>
              </a:spcBef>
            </a:pPr>
            <a:endParaRPr lang="nl-BE" sz="2000" b="1" dirty="0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Being</a:t>
            </a:r>
            <a:r>
              <a:rPr lang="nl-BE" dirty="0"/>
              <a:t> </a:t>
            </a:r>
            <a:r>
              <a:rPr lang="nl-BE" dirty="0" err="1"/>
              <a:t>availiable</a:t>
            </a:r>
            <a:r>
              <a:rPr lang="nl-BE" dirty="0"/>
              <a:t> and </a:t>
            </a:r>
            <a:r>
              <a:rPr lang="nl-BE" dirty="0" err="1"/>
              <a:t>easily</a:t>
            </a:r>
            <a:r>
              <a:rPr lang="nl-BE" dirty="0"/>
              <a:t> </a:t>
            </a:r>
            <a:r>
              <a:rPr lang="nl-BE" dirty="0" err="1"/>
              <a:t>accessible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 smtClean="0"/>
              <a:t>questions</a:t>
            </a:r>
            <a:r>
              <a:rPr lang="nl-BE" dirty="0" smtClean="0"/>
              <a:t> &amp; </a:t>
            </a:r>
            <a:r>
              <a:rPr lang="nl-BE" dirty="0" err="1" smtClean="0"/>
              <a:t>complaints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Providing</a:t>
            </a:r>
            <a:r>
              <a:rPr lang="nl-BE" dirty="0"/>
              <a:t> </a:t>
            </a:r>
            <a:r>
              <a:rPr lang="nl-BE" dirty="0" err="1"/>
              <a:t>answers</a:t>
            </a:r>
            <a:r>
              <a:rPr lang="nl-BE" dirty="0"/>
              <a:t> and </a:t>
            </a:r>
            <a:r>
              <a:rPr lang="nl-BE" dirty="0" err="1"/>
              <a:t>solutions</a:t>
            </a:r>
            <a:r>
              <a:rPr lang="nl-BE" dirty="0"/>
              <a:t> in a professional and </a:t>
            </a:r>
            <a:r>
              <a:rPr lang="nl-BE" dirty="0" err="1"/>
              <a:t>client-friendly</a:t>
            </a:r>
            <a:r>
              <a:rPr lang="nl-BE" dirty="0"/>
              <a:t> </a:t>
            </a:r>
            <a:r>
              <a:rPr lang="nl-BE" dirty="0" err="1"/>
              <a:t>way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Gathering</a:t>
            </a:r>
            <a:r>
              <a:rPr lang="nl-BE" dirty="0"/>
              <a:t> </a:t>
            </a:r>
            <a:r>
              <a:rPr lang="nl-BE" dirty="0" err="1"/>
              <a:t>information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Seeking</a:t>
            </a:r>
            <a:r>
              <a:rPr lang="nl-BE" dirty="0"/>
              <a:t> </a:t>
            </a:r>
            <a:r>
              <a:rPr lang="nl-BE" dirty="0" err="1"/>
              <a:t>answers</a:t>
            </a:r>
            <a:r>
              <a:rPr lang="nl-BE" dirty="0"/>
              <a:t> to </a:t>
            </a:r>
            <a:r>
              <a:rPr lang="nl-BE" dirty="0" err="1"/>
              <a:t>questions</a:t>
            </a:r>
            <a:r>
              <a:rPr lang="nl-BE" dirty="0"/>
              <a:t> </a:t>
            </a:r>
            <a:r>
              <a:rPr lang="nl-BE" dirty="0" smtClean="0"/>
              <a:t>&amp; </a:t>
            </a:r>
            <a:r>
              <a:rPr lang="nl-BE" dirty="0" err="1" smtClean="0"/>
              <a:t>complaints</a:t>
            </a:r>
            <a:r>
              <a:rPr lang="nl-BE" dirty="0" smtClean="0"/>
              <a:t> in </a:t>
            </a:r>
            <a:r>
              <a:rPr lang="nl-BE" dirty="0"/>
              <a:t>the </a:t>
            </a:r>
            <a:r>
              <a:rPr lang="nl-BE" dirty="0" err="1"/>
              <a:t>institution</a:t>
            </a:r>
            <a:r>
              <a:rPr lang="nl-BE" dirty="0"/>
              <a:t> </a:t>
            </a:r>
            <a:r>
              <a:rPr lang="nl-BE" dirty="0" err="1"/>
              <a:t>first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0"/>
            <a:ext cx="8893175" cy="6858000"/>
          </a:xfrm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908050"/>
            <a:ext cx="813752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 dirty="0" err="1">
                <a:solidFill>
                  <a:srgbClr val="D60093"/>
                </a:solidFill>
              </a:rPr>
              <a:t>Accessibility</a:t>
            </a:r>
            <a:r>
              <a:rPr lang="nl-BE" sz="2000" b="1" dirty="0">
                <a:solidFill>
                  <a:srgbClr val="D60093"/>
                </a:solidFill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phone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writing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Fax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Mail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 dirty="0"/>
              <a:t>    Website </a:t>
            </a:r>
            <a:r>
              <a:rPr lang="nl-BE" dirty="0" err="1">
                <a:hlinkClick r:id="rId3"/>
              </a:rPr>
              <a:t>www.rusthuisinfofoon.be</a:t>
            </a:r>
            <a:endParaRPr lang="nl-BE" dirty="0"/>
          </a:p>
          <a:p>
            <a:pPr>
              <a:spcBef>
                <a:spcPct val="50000"/>
              </a:spcBef>
              <a:buFontTx/>
              <a:buChar char="•"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611188" y="908050"/>
            <a:ext cx="813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 dirty="0" err="1" smtClean="0">
                <a:solidFill>
                  <a:srgbClr val="D60093"/>
                </a:solidFill>
              </a:rPr>
              <a:t>Some</a:t>
            </a:r>
            <a:r>
              <a:rPr lang="nl-BE" sz="2000" b="1" dirty="0" smtClean="0">
                <a:solidFill>
                  <a:srgbClr val="D60093"/>
                </a:solidFill>
              </a:rPr>
              <a:t> </a:t>
            </a:r>
            <a:r>
              <a:rPr lang="nl-BE" sz="2000" b="1" dirty="0" err="1" smtClean="0">
                <a:solidFill>
                  <a:srgbClr val="D60093"/>
                </a:solidFill>
              </a:rPr>
              <a:t>figures</a:t>
            </a:r>
            <a:r>
              <a:rPr lang="nl-BE" sz="2000" b="1" dirty="0" smtClean="0">
                <a:solidFill>
                  <a:srgbClr val="D60093"/>
                </a:solidFill>
              </a:rPr>
              <a:t> </a:t>
            </a:r>
            <a:r>
              <a:rPr lang="nl-BE" sz="2000" b="1" smtClean="0">
                <a:solidFill>
                  <a:srgbClr val="D60093"/>
                </a:solidFill>
              </a:rPr>
              <a:t>for </a:t>
            </a:r>
            <a:r>
              <a:rPr lang="nl-BE" sz="2000" b="1">
                <a:solidFill>
                  <a:srgbClr val="D60093"/>
                </a:solidFill>
              </a:rPr>
              <a:t>2008</a:t>
            </a:r>
            <a:endParaRPr lang="nl-NL" sz="2000" b="1" dirty="0">
              <a:solidFill>
                <a:srgbClr val="D60093"/>
              </a:solidFill>
            </a:endParaRPr>
          </a:p>
        </p:txBody>
      </p:sp>
      <p:graphicFrame>
        <p:nvGraphicFramePr>
          <p:cNvPr id="18491" name="Group 59"/>
          <p:cNvGraphicFramePr>
            <a:graphicFrameLocks noGrp="1"/>
          </p:cNvGraphicFramePr>
          <p:nvPr>
            <p:ph idx="4294967295"/>
          </p:nvPr>
        </p:nvGraphicFramePr>
        <p:xfrm>
          <a:off x="611188" y="1844675"/>
          <a:ext cx="4835525" cy="3389949"/>
        </p:xfrm>
        <a:graphic>
          <a:graphicData uri="http://schemas.openxmlformats.org/drawingml/2006/table">
            <a:tbl>
              <a:tblPr/>
              <a:tblGrid>
                <a:gridCol w="2149475"/>
                <a:gridCol w="1343025"/>
                <a:gridCol w="1343025"/>
              </a:tblGrid>
              <a:tr h="538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correspondent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 of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Percentage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Family member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54,57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Staff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11,16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8,97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Social service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7,44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Elderly person living alone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6,23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Visitor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4,72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Elderly person in  nursing home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7,54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Care allocator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 registered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0,80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Volunteer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Total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000" b="1" dirty="0" smtClean="0">
                <a:solidFill>
                  <a:srgbClr val="D60093"/>
                </a:solidFill>
              </a:rPr>
              <a:t>Overview of </a:t>
            </a:r>
            <a:r>
              <a:rPr lang="en-GB" sz="2000" b="1" dirty="0" smtClean="0">
                <a:solidFill>
                  <a:srgbClr val="D60093"/>
                </a:solidFill>
              </a:rPr>
              <a:t>complaints </a:t>
            </a:r>
            <a:r>
              <a:rPr lang="en-GB" sz="2000" b="1" dirty="0" smtClean="0">
                <a:solidFill>
                  <a:srgbClr val="D60093"/>
                </a:solidFill>
              </a:rPr>
              <a:t>in 2008</a:t>
            </a:r>
            <a:r>
              <a:rPr lang="nl-NL" sz="2000" b="1" dirty="0" smtClean="0">
                <a:solidFill>
                  <a:srgbClr val="D60093"/>
                </a:solidFill>
              </a:rPr>
              <a:t> </a:t>
            </a:r>
          </a:p>
        </p:txBody>
      </p:sp>
      <p:graphicFrame>
        <p:nvGraphicFramePr>
          <p:cNvPr id="52227" name="Group 3"/>
          <p:cNvGraphicFramePr>
            <a:graphicFrameLocks noGrp="1"/>
          </p:cNvGraphicFramePr>
          <p:nvPr>
            <p:ph idx="1"/>
          </p:nvPr>
        </p:nvGraphicFramePr>
        <p:xfrm>
          <a:off x="539750" y="1412875"/>
          <a:ext cx="5329237" cy="1800228"/>
        </p:xfrm>
        <a:graphic>
          <a:graphicData uri="http://schemas.openxmlformats.org/drawingml/2006/table">
            <a:tbl>
              <a:tblPr/>
              <a:tblGrid>
                <a:gridCol w="3475037"/>
                <a:gridCol w="798513"/>
                <a:gridCol w="1055687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Complaint</a:t>
                      </a:r>
                      <a:r>
                        <a:rPr kumimoji="0" lang="nl-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species 2008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Amount in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Rights and freedoms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Financial matters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15%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Services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37%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Care and nursing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38%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184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100%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88" name="Rectangle 32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286776" y="5757462"/>
          <a:ext cx="174599" cy="9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Selecting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1. </a:t>
            </a:r>
            <a:r>
              <a:rPr lang="nl-BE" dirty="0" err="1" smtClean="0"/>
              <a:t>Complaint</a:t>
            </a:r>
            <a:r>
              <a:rPr lang="nl-BE" dirty="0" smtClean="0"/>
              <a:t> concerns </a:t>
            </a:r>
            <a:r>
              <a:rPr lang="nl-BE" dirty="0" err="1" smtClean="0"/>
              <a:t>legislation</a:t>
            </a:r>
            <a:r>
              <a:rPr lang="nl-BE" dirty="0" smtClean="0"/>
              <a:t> and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handled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phone</a:t>
            </a:r>
            <a:r>
              <a:rPr lang="nl-BE" dirty="0" smtClean="0"/>
              <a:t> </a:t>
            </a:r>
            <a:r>
              <a:rPr lang="nl-BE" dirty="0" err="1" smtClean="0"/>
              <a:t>or</a:t>
            </a:r>
            <a:r>
              <a:rPr lang="nl-BE" dirty="0" smtClean="0"/>
              <a:t> in </a:t>
            </a:r>
            <a:r>
              <a:rPr lang="nl-BE" dirty="0" err="1" smtClean="0"/>
              <a:t>writing</a:t>
            </a:r>
            <a:r>
              <a:rPr lang="nl-BE" dirty="0" smtClean="0"/>
              <a:t>.</a:t>
            </a: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2. A recent </a:t>
            </a:r>
            <a:r>
              <a:rPr lang="nl-BE" dirty="0" err="1" smtClean="0"/>
              <a:t>inspection</a:t>
            </a:r>
            <a:r>
              <a:rPr lang="nl-BE" dirty="0" smtClean="0"/>
              <a:t> report is </a:t>
            </a:r>
            <a:r>
              <a:rPr lang="nl-BE" dirty="0" err="1" smtClean="0"/>
              <a:t>explicitely</a:t>
            </a:r>
            <a:r>
              <a:rPr lang="nl-BE" dirty="0" smtClean="0"/>
              <a:t> </a:t>
            </a:r>
            <a:r>
              <a:rPr lang="nl-BE" dirty="0" err="1" smtClean="0"/>
              <a:t>positive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the </a:t>
            </a:r>
            <a:r>
              <a:rPr lang="nl-BE" dirty="0" err="1" smtClean="0"/>
              <a:t>same</a:t>
            </a:r>
            <a:r>
              <a:rPr lang="nl-BE" dirty="0" smtClean="0"/>
              <a:t> matter.</a:t>
            </a:r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423</TotalTime>
  <Words>249</Words>
  <Application>Microsoft Office PowerPoint</Application>
  <PresentationFormat>Diavoorstelling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1_Standaardontwerp</vt:lpstr>
      <vt:lpstr>Dia 1</vt:lpstr>
      <vt:lpstr>Dia 2</vt:lpstr>
      <vt:lpstr>Dia 3</vt:lpstr>
      <vt:lpstr>Dia 4</vt:lpstr>
      <vt:lpstr>Dia 5</vt:lpstr>
      <vt:lpstr>Overview of complaints in 2008 </vt:lpstr>
      <vt:lpstr>Selecting complaints</vt:lpstr>
      <vt:lpstr>Dia 8</vt:lpstr>
      <vt:lpstr>Dia 9</vt:lpstr>
      <vt:lpstr>Dia 10</vt:lpstr>
      <vt:lpstr>Dia 11</vt:lpstr>
      <vt:lpstr>Dia 12</vt:lpstr>
      <vt:lpstr>All other complaints</vt:lpstr>
      <vt:lpstr>Thank you</vt:lpstr>
    </vt:vector>
  </TitlesOfParts>
  <Company>MVG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Sabine De Brabanter</dc:creator>
  <cp:lastModifiedBy>debruykr</cp:lastModifiedBy>
  <cp:revision>39</cp:revision>
  <dcterms:created xsi:type="dcterms:W3CDTF">2009-10-19T08:57:43Z</dcterms:created>
  <dcterms:modified xsi:type="dcterms:W3CDTF">2010-05-18T12:03:49Z</dcterms:modified>
</cp:coreProperties>
</file>